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69" r:id="rId4"/>
    <p:sldId id="270" r:id="rId5"/>
    <p:sldId id="258" r:id="rId6"/>
    <p:sldId id="272" r:id="rId7"/>
    <p:sldId id="273" r:id="rId8"/>
    <p:sldId id="281" r:id="rId9"/>
    <p:sldId id="282" r:id="rId10"/>
    <p:sldId id="283" r:id="rId11"/>
    <p:sldId id="289" r:id="rId12"/>
    <p:sldId id="261" r:id="rId13"/>
    <p:sldId id="304" r:id="rId14"/>
    <p:sldId id="274" r:id="rId15"/>
    <p:sldId id="291" r:id="rId16"/>
    <p:sldId id="306" r:id="rId17"/>
    <p:sldId id="275" r:id="rId18"/>
    <p:sldId id="265" r:id="rId19"/>
    <p:sldId id="262" r:id="rId20"/>
    <p:sldId id="263" r:id="rId21"/>
    <p:sldId id="264" r:id="rId22"/>
    <p:sldId id="296" r:id="rId23"/>
    <p:sldId id="276" r:id="rId24"/>
    <p:sldId id="277" r:id="rId25"/>
    <p:sldId id="259" r:id="rId26"/>
    <p:sldId id="310" r:id="rId27"/>
    <p:sldId id="295" r:id="rId28"/>
    <p:sldId id="311" r:id="rId29"/>
    <p:sldId id="287" r:id="rId30"/>
    <p:sldId id="293" r:id="rId31"/>
    <p:sldId id="271" r:id="rId32"/>
    <p:sldId id="288" r:id="rId33"/>
    <p:sldId id="278" r:id="rId34"/>
    <p:sldId id="279" r:id="rId35"/>
    <p:sldId id="297" r:id="rId36"/>
    <p:sldId id="298" r:id="rId37"/>
    <p:sldId id="280" r:id="rId38"/>
    <p:sldId id="260" r:id="rId39"/>
    <p:sldId id="284" r:id="rId40"/>
    <p:sldId id="299" r:id="rId41"/>
    <p:sldId id="285" r:id="rId42"/>
    <p:sldId id="286" r:id="rId43"/>
    <p:sldId id="267" r:id="rId44"/>
    <p:sldId id="301" r:id="rId45"/>
    <p:sldId id="300" r:id="rId46"/>
    <p:sldId id="268" r:id="rId47"/>
    <p:sldId id="302" r:id="rId48"/>
    <p:sldId id="303" r:id="rId49"/>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a:ea typeface="+mn-ea"/>
        <a:cs typeface="+mn-cs"/>
      </a:defRPr>
    </a:lvl1pPr>
    <a:lvl2pPr marL="457200" algn="l" rtl="0" eaLnBrk="0" fontAlgn="base" hangingPunct="0">
      <a:spcBef>
        <a:spcPct val="0"/>
      </a:spcBef>
      <a:spcAft>
        <a:spcPct val="0"/>
      </a:spcAft>
      <a:defRPr sz="3600" kern="1200">
        <a:solidFill>
          <a:schemeClr val="tx1"/>
        </a:solidFill>
        <a:latin typeface="Times"/>
        <a:ea typeface="+mn-ea"/>
        <a:cs typeface="+mn-cs"/>
      </a:defRPr>
    </a:lvl2pPr>
    <a:lvl3pPr marL="914400" algn="l" rtl="0" eaLnBrk="0" fontAlgn="base" hangingPunct="0">
      <a:spcBef>
        <a:spcPct val="0"/>
      </a:spcBef>
      <a:spcAft>
        <a:spcPct val="0"/>
      </a:spcAft>
      <a:defRPr sz="3600" kern="1200">
        <a:solidFill>
          <a:schemeClr val="tx1"/>
        </a:solidFill>
        <a:latin typeface="Times"/>
        <a:ea typeface="+mn-ea"/>
        <a:cs typeface="+mn-cs"/>
      </a:defRPr>
    </a:lvl3pPr>
    <a:lvl4pPr marL="1371600" algn="l" rtl="0" eaLnBrk="0" fontAlgn="base" hangingPunct="0">
      <a:spcBef>
        <a:spcPct val="0"/>
      </a:spcBef>
      <a:spcAft>
        <a:spcPct val="0"/>
      </a:spcAft>
      <a:defRPr sz="3600" kern="1200">
        <a:solidFill>
          <a:schemeClr val="tx1"/>
        </a:solidFill>
        <a:latin typeface="Times"/>
        <a:ea typeface="+mn-ea"/>
        <a:cs typeface="+mn-cs"/>
      </a:defRPr>
    </a:lvl4pPr>
    <a:lvl5pPr marL="1828800" algn="l" rtl="0" eaLnBrk="0" fontAlgn="base" hangingPunct="0">
      <a:spcBef>
        <a:spcPct val="0"/>
      </a:spcBef>
      <a:spcAft>
        <a:spcPct val="0"/>
      </a:spcAft>
      <a:defRPr sz="3600" kern="1200">
        <a:solidFill>
          <a:schemeClr val="tx1"/>
        </a:solidFill>
        <a:latin typeface="Times"/>
        <a:ea typeface="+mn-ea"/>
        <a:cs typeface="+mn-cs"/>
      </a:defRPr>
    </a:lvl5pPr>
    <a:lvl6pPr marL="2286000" algn="l" defTabSz="914400" rtl="0" eaLnBrk="1" latinLnBrk="0" hangingPunct="1">
      <a:defRPr sz="3600" kern="1200">
        <a:solidFill>
          <a:schemeClr val="tx1"/>
        </a:solidFill>
        <a:latin typeface="Times"/>
        <a:ea typeface="+mn-ea"/>
        <a:cs typeface="+mn-cs"/>
      </a:defRPr>
    </a:lvl6pPr>
    <a:lvl7pPr marL="2743200" algn="l" defTabSz="914400" rtl="0" eaLnBrk="1" latinLnBrk="0" hangingPunct="1">
      <a:defRPr sz="3600" kern="1200">
        <a:solidFill>
          <a:schemeClr val="tx1"/>
        </a:solidFill>
        <a:latin typeface="Times"/>
        <a:ea typeface="+mn-ea"/>
        <a:cs typeface="+mn-cs"/>
      </a:defRPr>
    </a:lvl7pPr>
    <a:lvl8pPr marL="3200400" algn="l" defTabSz="914400" rtl="0" eaLnBrk="1" latinLnBrk="0" hangingPunct="1">
      <a:defRPr sz="3600" kern="1200">
        <a:solidFill>
          <a:schemeClr val="tx1"/>
        </a:solidFill>
        <a:latin typeface="Times"/>
        <a:ea typeface="+mn-ea"/>
        <a:cs typeface="+mn-cs"/>
      </a:defRPr>
    </a:lvl8pPr>
    <a:lvl9pPr marL="3657600" algn="l" defTabSz="914400" rtl="0" eaLnBrk="1" latinLnBrk="0" hangingPunct="1">
      <a:defRPr sz="36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A36"/>
    <a:srgbClr val="0066FF"/>
    <a:srgbClr val="FF0000"/>
    <a:srgbClr val="A3FF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94" autoAdjust="0"/>
    <p:restoredTop sz="94660"/>
  </p:normalViewPr>
  <p:slideViewPr>
    <p:cSldViewPr>
      <p:cViewPr varScale="1">
        <p:scale>
          <a:sx n="107" d="100"/>
          <a:sy n="107" d="100"/>
        </p:scale>
        <p:origin x="-7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96C9F9-D740-4AC9-BBED-21EAF94DAB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34A5A-2A23-40A0-AED0-1F30DFCAB2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69454-690C-496C-A94A-CBAA93B377A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43FD0ED-E70B-4A5E-AC7B-F99AA435DDD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75EF8CE-B1E4-4423-AC00-AB2C7B89CA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D2315D-417A-4645-8527-67D54043C80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59899D-2C37-4B87-A0D5-ABD9CF4468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B412CA-D808-407F-8234-A6296181EE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972E26-6698-4862-A1B1-5C739021C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8E424A-7315-4682-A914-3465ECA36ED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9BDEC4-D7E7-4A32-96E3-66F160DDAB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F90D7D-C685-4F55-A7D5-9DCAE96788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5C3261-8E25-43B2-A4A8-69BFB4C28E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3FF8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FB2A9A-25EF-4B75-9AAA-F2C4607DD5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828800"/>
            <a:ext cx="4419600" cy="3857625"/>
          </a:xfrm>
          <a:prstGeom prst="rect">
            <a:avLst/>
          </a:prstGeom>
          <a:noFill/>
        </p:spPr>
      </p:pic>
      <p:pic>
        <p:nvPicPr>
          <p:cNvPr id="2051" name="Picture 3"/>
          <p:cNvPicPr>
            <a:picLocks noChangeAspect="1" noChangeArrowheads="1"/>
          </p:cNvPicPr>
          <p:nvPr/>
        </p:nvPicPr>
        <p:blipFill>
          <a:blip r:embed="rId2" cstate="print"/>
          <a:srcRect/>
          <a:stretch>
            <a:fillRect/>
          </a:stretch>
        </p:blipFill>
        <p:spPr bwMode="auto">
          <a:xfrm>
            <a:off x="4572000" y="1905000"/>
            <a:ext cx="4267200" cy="3684588"/>
          </a:xfrm>
          <a:prstGeom prst="rect">
            <a:avLst/>
          </a:prstGeom>
          <a:noFill/>
        </p:spPr>
      </p:pic>
      <p:sp>
        <p:nvSpPr>
          <p:cNvPr id="2052" name="WordArt 4"/>
          <p:cNvSpPr>
            <a:spLocks noChangeArrowheads="1" noChangeShapeType="1" noTextEdit="1"/>
          </p:cNvSpPr>
          <p:nvPr/>
        </p:nvSpPr>
        <p:spPr bwMode="auto">
          <a:xfrm>
            <a:off x="990600" y="0"/>
            <a:ext cx="7315200" cy="1981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kern="10">
                <a:ln w="9525">
                  <a:round/>
                  <a:headEnd/>
                  <a:tailEnd/>
                </a:ln>
                <a:gradFill rotWithShape="0">
                  <a:gsLst>
                    <a:gs pos="0">
                      <a:srgbClr val="FFFFCC"/>
                    </a:gs>
                    <a:gs pos="100000">
                      <a:srgbClr val="FF9999"/>
                    </a:gs>
                  </a:gsLst>
                  <a:lin ang="5400000" scaled="1"/>
                </a:gradFill>
                <a:latin typeface="Verdana"/>
                <a:ea typeface="Verdana"/>
                <a:cs typeface="Verdana"/>
              </a:rPr>
              <a:t>American Civil War</a:t>
            </a:r>
          </a:p>
        </p:txBody>
      </p:sp>
      <p:pic>
        <p:nvPicPr>
          <p:cNvPr id="2053" name="Picture 5"/>
          <p:cNvPicPr>
            <a:picLocks noChangeAspect="1" noChangeArrowheads="1"/>
          </p:cNvPicPr>
          <p:nvPr/>
        </p:nvPicPr>
        <p:blipFill>
          <a:blip r:embed="rId3" cstate="print"/>
          <a:srcRect/>
          <a:stretch>
            <a:fillRect/>
          </a:stretch>
        </p:blipFill>
        <p:spPr bwMode="auto">
          <a:xfrm>
            <a:off x="0" y="5861050"/>
            <a:ext cx="8991600" cy="996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60325"/>
            <a:ext cx="9144000" cy="4401205"/>
          </a:xfrm>
          <a:prstGeom prst="rect">
            <a:avLst/>
          </a:prstGeom>
          <a:noFill/>
          <a:ln w="9525">
            <a:noFill/>
            <a:miter lim="800000"/>
            <a:headEnd/>
            <a:tailEnd/>
          </a:ln>
          <a:effectLst/>
        </p:spPr>
        <p:txBody>
          <a:bodyPr>
            <a:spAutoFit/>
          </a:bodyPr>
          <a:lstStyle/>
          <a:p>
            <a:r>
              <a:rPr lang="en-US" sz="4000" b="1" dirty="0">
                <a:latin typeface="Century Gothic" pitchFamily="34" charset="0"/>
              </a:rPr>
              <a:t>Significance:</a:t>
            </a:r>
          </a:p>
          <a:p>
            <a:pPr>
              <a:buFontTx/>
              <a:buChar char="•"/>
            </a:pPr>
            <a:r>
              <a:rPr lang="en-US" sz="4000" dirty="0" smtClean="0">
                <a:latin typeface="Century Gothic" pitchFamily="34" charset="0"/>
              </a:rPr>
              <a:t>The </a:t>
            </a:r>
            <a:r>
              <a:rPr lang="en-US" sz="4000" dirty="0">
                <a:latin typeface="Century Gothic" pitchFamily="34" charset="0"/>
              </a:rPr>
              <a:t>first battle with truly large casualties. The casualties were higher than any America had ever seen.  </a:t>
            </a:r>
          </a:p>
          <a:p>
            <a:pPr>
              <a:buFontTx/>
              <a:buChar char="•"/>
            </a:pPr>
            <a:r>
              <a:rPr lang="en-US" sz="4000" dirty="0">
                <a:latin typeface="Century Gothic" pitchFamily="34" charset="0"/>
              </a:rPr>
              <a:t>Grant temporarily lost his position in command</a:t>
            </a:r>
            <a:r>
              <a:rPr lang="en-US" sz="4000" dirty="0" smtClean="0">
                <a:latin typeface="Century Gothic" pitchFamily="34" charset="0"/>
              </a:rPr>
              <a:t>.</a:t>
            </a:r>
            <a:endParaRPr lang="en-US" sz="4000"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4329113"/>
            <a:ext cx="8915400" cy="2528887"/>
          </a:xfrm>
          <a:prstGeom prst="rect">
            <a:avLst/>
          </a:prstGeom>
          <a:noFill/>
          <a:ln w="9525">
            <a:noFill/>
            <a:miter lim="800000"/>
            <a:headEnd/>
            <a:tailEnd/>
          </a:ln>
          <a:effectLst/>
        </p:spPr>
        <p:txBody>
          <a:bodyPr>
            <a:spAutoFit/>
          </a:bodyPr>
          <a:lstStyle/>
          <a:p>
            <a:r>
              <a:rPr lang="en-US" sz="3200"/>
              <a:t>General Albert Sydney Johnston was considered the finest general in either army before the war began.  He bled to death on the first day of Shiloh from a wound to the leg while leading a charge through an orchard.</a:t>
            </a:r>
          </a:p>
        </p:txBody>
      </p:sp>
      <p:pic>
        <p:nvPicPr>
          <p:cNvPr id="35843" name="Picture 3"/>
          <p:cNvPicPr>
            <a:picLocks noChangeAspect="1" noChangeArrowheads="1"/>
          </p:cNvPicPr>
          <p:nvPr/>
        </p:nvPicPr>
        <p:blipFill>
          <a:blip r:embed="rId2" cstate="print"/>
          <a:srcRect/>
          <a:stretch>
            <a:fillRect/>
          </a:stretch>
        </p:blipFill>
        <p:spPr bwMode="auto">
          <a:xfrm>
            <a:off x="4114800" y="0"/>
            <a:ext cx="4445000" cy="4343400"/>
          </a:xfrm>
          <a:prstGeom prst="rect">
            <a:avLst/>
          </a:prstGeom>
          <a:noFill/>
        </p:spPr>
      </p:pic>
      <p:pic>
        <p:nvPicPr>
          <p:cNvPr id="35844" name="Picture 4"/>
          <p:cNvPicPr>
            <a:picLocks noChangeAspect="1" noChangeArrowheads="1"/>
          </p:cNvPicPr>
          <p:nvPr/>
        </p:nvPicPr>
        <p:blipFill>
          <a:blip r:embed="rId3" cstate="print"/>
          <a:srcRect/>
          <a:stretch>
            <a:fillRect/>
          </a:stretch>
        </p:blipFill>
        <p:spPr bwMode="auto">
          <a:xfrm>
            <a:off x="1295400" y="304800"/>
            <a:ext cx="1447800" cy="1752600"/>
          </a:xfrm>
          <a:prstGeom prst="rect">
            <a:avLst/>
          </a:prstGeom>
          <a:noFill/>
        </p:spPr>
      </p:pic>
      <p:sp>
        <p:nvSpPr>
          <p:cNvPr id="35845" name="Text Box 5"/>
          <p:cNvSpPr txBox="1">
            <a:spLocks noChangeArrowheads="1"/>
          </p:cNvSpPr>
          <p:nvPr/>
        </p:nvSpPr>
        <p:spPr bwMode="auto">
          <a:xfrm>
            <a:off x="533400" y="2133600"/>
            <a:ext cx="3200400" cy="1739900"/>
          </a:xfrm>
          <a:prstGeom prst="rect">
            <a:avLst/>
          </a:prstGeom>
          <a:noFill/>
          <a:ln w="9525">
            <a:noFill/>
            <a:miter lim="800000"/>
            <a:headEnd/>
            <a:tailEnd/>
          </a:ln>
          <a:effectLst/>
        </p:spPr>
        <p:txBody>
          <a:bodyPr>
            <a:spAutoFit/>
          </a:bodyPr>
          <a:lstStyle/>
          <a:p>
            <a:r>
              <a:rPr lang="en-US"/>
              <a:t>To the right is a monument where he fell.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28600" y="304800"/>
            <a:ext cx="3276600" cy="12192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Antietam</a:t>
            </a:r>
          </a:p>
        </p:txBody>
      </p:sp>
      <p:sp>
        <p:nvSpPr>
          <p:cNvPr id="7175" name="Text Box 7"/>
          <p:cNvSpPr txBox="1">
            <a:spLocks noChangeArrowheads="1"/>
          </p:cNvSpPr>
          <p:nvPr/>
        </p:nvSpPr>
        <p:spPr bwMode="auto">
          <a:xfrm>
            <a:off x="3810000" y="0"/>
            <a:ext cx="4802188" cy="2287588"/>
          </a:xfrm>
          <a:prstGeom prst="rect">
            <a:avLst/>
          </a:prstGeom>
          <a:noFill/>
          <a:ln w="9525">
            <a:noFill/>
            <a:miter lim="800000"/>
            <a:headEnd/>
            <a:tailEnd/>
          </a:ln>
          <a:effectLst/>
        </p:spPr>
        <p:txBody>
          <a:bodyPr>
            <a:spAutoFit/>
          </a:bodyPr>
          <a:lstStyle/>
          <a:p>
            <a:r>
              <a:rPr lang="en-US" sz="4800">
                <a:latin typeface="Century Gothic" pitchFamily="34" charset="0"/>
              </a:rPr>
              <a:t>The single bloodiest day of the Civil War</a:t>
            </a:r>
          </a:p>
        </p:txBody>
      </p:sp>
      <p:pic>
        <p:nvPicPr>
          <p:cNvPr id="7176" name="Picture 8"/>
          <p:cNvPicPr>
            <a:picLocks noChangeAspect="1" noChangeArrowheads="1"/>
          </p:cNvPicPr>
          <p:nvPr/>
        </p:nvPicPr>
        <p:blipFill>
          <a:blip r:embed="rId2" cstate="print"/>
          <a:srcRect/>
          <a:stretch>
            <a:fillRect/>
          </a:stretch>
        </p:blipFill>
        <p:spPr bwMode="auto">
          <a:xfrm>
            <a:off x="228600" y="2895600"/>
            <a:ext cx="3429000" cy="2927350"/>
          </a:xfrm>
          <a:prstGeom prst="rect">
            <a:avLst/>
          </a:prstGeom>
          <a:noFill/>
        </p:spPr>
      </p:pic>
      <p:sp>
        <p:nvSpPr>
          <p:cNvPr id="7177" name="WordArt 9"/>
          <p:cNvSpPr>
            <a:spLocks noChangeArrowheads="1" noChangeShapeType="1" noTextEdit="1"/>
          </p:cNvSpPr>
          <p:nvPr/>
        </p:nvSpPr>
        <p:spPr bwMode="auto">
          <a:xfrm>
            <a:off x="1752600" y="6019800"/>
            <a:ext cx="48641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Generals McClellan and Lee</a:t>
            </a:r>
          </a:p>
        </p:txBody>
      </p:sp>
      <p:pic>
        <p:nvPicPr>
          <p:cNvPr id="7178" name="Picture 10"/>
          <p:cNvPicPr>
            <a:picLocks noChangeAspect="1" noChangeArrowheads="1"/>
          </p:cNvPicPr>
          <p:nvPr/>
        </p:nvPicPr>
        <p:blipFill>
          <a:blip r:embed="rId3" cstate="print"/>
          <a:srcRect/>
          <a:stretch>
            <a:fillRect/>
          </a:stretch>
        </p:blipFill>
        <p:spPr bwMode="auto">
          <a:xfrm>
            <a:off x="4724400" y="2819400"/>
            <a:ext cx="3581400" cy="304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166"/>
          <p:cNvPicPr>
            <a:picLocks noGrp="1" noChangeAspect="1" noChangeArrowheads="1"/>
          </p:cNvPicPr>
          <p:nvPr>
            <p:ph idx="4294967295"/>
          </p:nvPr>
        </p:nvPicPr>
        <p:blipFill>
          <a:blip r:embed="rId2" cstate="print"/>
          <a:srcRect/>
          <a:stretch>
            <a:fillRect/>
          </a:stretch>
        </p:blipFill>
        <p:spPr>
          <a:xfrm>
            <a:off x="2514600" y="2382838"/>
            <a:ext cx="6629400" cy="4475162"/>
          </a:xfrm>
          <a:noFill/>
          <a:ln/>
        </p:spPr>
      </p:pic>
      <p:sp>
        <p:nvSpPr>
          <p:cNvPr id="77828" name="Rectangle 4"/>
          <p:cNvSpPr>
            <a:spLocks noChangeArrowheads="1"/>
          </p:cNvSpPr>
          <p:nvPr/>
        </p:nvSpPr>
        <p:spPr bwMode="auto">
          <a:xfrm>
            <a:off x="0" y="0"/>
            <a:ext cx="9144000" cy="2838450"/>
          </a:xfrm>
          <a:prstGeom prst="rect">
            <a:avLst/>
          </a:prstGeom>
          <a:noFill/>
          <a:ln w="9525">
            <a:noFill/>
            <a:miter lim="800000"/>
            <a:headEnd/>
            <a:tailEnd/>
          </a:ln>
          <a:effectLst/>
        </p:spPr>
        <p:txBody>
          <a:bodyPr>
            <a:spAutoFit/>
          </a:bodyPr>
          <a:lstStyle/>
          <a:p>
            <a:r>
              <a:rPr lang="en-US"/>
              <a:t>Lee invaded Maryland hoping the state would help the South.  Instead, Lee was pinned down at Antietam creek by George McClellan after his plans were discovered wrapped around some cigars.</a:t>
            </a:r>
          </a:p>
        </p:txBody>
      </p:sp>
      <p:sp>
        <p:nvSpPr>
          <p:cNvPr id="77832" name="Oval 8"/>
          <p:cNvSpPr>
            <a:spLocks noChangeArrowheads="1"/>
          </p:cNvSpPr>
          <p:nvPr/>
        </p:nvSpPr>
        <p:spPr bwMode="auto">
          <a:xfrm>
            <a:off x="6019800" y="4800600"/>
            <a:ext cx="76200" cy="76200"/>
          </a:xfrm>
          <a:prstGeom prst="ellipse">
            <a:avLst/>
          </a:prstGeom>
          <a:solidFill>
            <a:srgbClr val="0066FF"/>
          </a:solidFill>
          <a:ln w="9525">
            <a:solidFill>
              <a:schemeClr val="tx1"/>
            </a:solidFill>
            <a:round/>
            <a:headEnd/>
            <a:tailEnd/>
          </a:ln>
          <a:effectLst/>
        </p:spPr>
        <p:txBody>
          <a:bodyPr wrap="none" anchor="ctr"/>
          <a:lstStyle/>
          <a:p>
            <a:pPr algn="ctr"/>
            <a:endParaRPr lang="en-US">
              <a:solidFill>
                <a:srgbClr val="FF0000"/>
              </a:solidFill>
            </a:endParaRPr>
          </a:p>
        </p:txBody>
      </p:sp>
      <p:sp>
        <p:nvSpPr>
          <p:cNvPr id="77836" name="Oval 12"/>
          <p:cNvSpPr>
            <a:spLocks noChangeArrowheads="1"/>
          </p:cNvSpPr>
          <p:nvPr/>
        </p:nvSpPr>
        <p:spPr bwMode="auto">
          <a:xfrm>
            <a:off x="5867400" y="5562600"/>
            <a:ext cx="76200" cy="76200"/>
          </a:xfrm>
          <a:prstGeom prst="ellipse">
            <a:avLst/>
          </a:prstGeom>
          <a:solidFill>
            <a:srgbClr val="FF0000"/>
          </a:solidFill>
          <a:ln w="9525">
            <a:solidFill>
              <a:schemeClr val="tx1"/>
            </a:solidFill>
            <a:round/>
            <a:headEnd/>
            <a:tailEnd/>
          </a:ln>
          <a:effectLst/>
        </p:spPr>
        <p:txBody>
          <a:bodyPr wrap="none" anchor="ctr"/>
          <a:lstStyle/>
          <a:p>
            <a:pPr algn="ctr"/>
            <a:endParaRPr lang="en-US">
              <a:solidFill>
                <a:srgbClr val="FF0000"/>
              </a:solidFill>
            </a:endParaRPr>
          </a:p>
        </p:txBody>
      </p:sp>
      <p:sp>
        <p:nvSpPr>
          <p:cNvPr id="77838" name="AutoShape 14"/>
          <p:cNvSpPr>
            <a:spLocks noChangeArrowheads="1"/>
          </p:cNvSpPr>
          <p:nvPr/>
        </p:nvSpPr>
        <p:spPr bwMode="auto">
          <a:xfrm rot="-4883629">
            <a:off x="5101431" y="4806157"/>
            <a:ext cx="898525" cy="611188"/>
          </a:xfrm>
          <a:custGeom>
            <a:avLst/>
            <a:gdLst>
              <a:gd name="G0" fmla="+- 13875 0 0"/>
              <a:gd name="G1" fmla="+- 4252 0 0"/>
              <a:gd name="G2" fmla="+- 12158 0 4252"/>
              <a:gd name="G3" fmla="+- G2 0 4252"/>
              <a:gd name="G4" fmla="*/ G3 32768 32059"/>
              <a:gd name="G5" fmla="*/ G4 1 2"/>
              <a:gd name="G6" fmla="+- 21600 0 13875"/>
              <a:gd name="G7" fmla="*/ G6 4252 6079"/>
              <a:gd name="G8" fmla="+- G7 13875 0"/>
              <a:gd name="T0" fmla="*/ 13875 w 21600"/>
              <a:gd name="T1" fmla="*/ 0 h 21600"/>
              <a:gd name="T2" fmla="*/ 13875 w 21600"/>
              <a:gd name="T3" fmla="*/ 12158 h 21600"/>
              <a:gd name="T4" fmla="*/ 186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875" y="0"/>
                </a:lnTo>
                <a:lnTo>
                  <a:pt x="13875" y="4252"/>
                </a:lnTo>
                <a:lnTo>
                  <a:pt x="12427" y="4252"/>
                </a:lnTo>
                <a:cubicBezTo>
                  <a:pt x="5564" y="4252"/>
                  <a:pt x="0" y="7792"/>
                  <a:pt x="0" y="12158"/>
                </a:cubicBezTo>
                <a:lnTo>
                  <a:pt x="0" y="21600"/>
                </a:lnTo>
                <a:lnTo>
                  <a:pt x="3735" y="21600"/>
                </a:lnTo>
                <a:lnTo>
                  <a:pt x="3735" y="12158"/>
                </a:lnTo>
                <a:cubicBezTo>
                  <a:pt x="3735" y="9810"/>
                  <a:pt x="7627" y="7906"/>
                  <a:pt x="12427" y="7906"/>
                </a:cubicBezTo>
                <a:lnTo>
                  <a:pt x="13875" y="7906"/>
                </a:lnTo>
                <a:lnTo>
                  <a:pt x="13875" y="12158"/>
                </a:lnTo>
                <a:close/>
              </a:path>
            </a:pathLst>
          </a:custGeom>
          <a:solidFill>
            <a:srgbClr val="FF0000"/>
          </a:solidFill>
          <a:ln w="9525">
            <a:solidFill>
              <a:schemeClr val="tx1"/>
            </a:solidFill>
            <a:miter lim="800000"/>
            <a:headEnd/>
            <a:tailEnd/>
          </a:ln>
          <a:effectLst/>
        </p:spPr>
        <p:txBody>
          <a:bodyPr wrap="none" anchor="ctr"/>
          <a:lstStyle/>
          <a:p>
            <a:endParaRPr lang="en-US"/>
          </a:p>
        </p:txBody>
      </p:sp>
      <p:sp>
        <p:nvSpPr>
          <p:cNvPr id="77839" name="AutoShape 15"/>
          <p:cNvSpPr>
            <a:spLocks noChangeArrowheads="1"/>
          </p:cNvSpPr>
          <p:nvPr/>
        </p:nvSpPr>
        <p:spPr bwMode="auto">
          <a:xfrm rot="136710" flipH="1">
            <a:off x="5716588" y="4113213"/>
            <a:ext cx="228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66FF"/>
          </a:solidFill>
          <a:ln w="9525">
            <a:solidFill>
              <a:schemeClr val="tx1"/>
            </a:solidFill>
            <a:miter lim="800000"/>
            <a:headEnd/>
            <a:tailEnd/>
          </a:ln>
          <a:effectLst/>
        </p:spPr>
        <p:txBody>
          <a:bodyPr wrap="none" anchor="ctr"/>
          <a:lstStyle/>
          <a:p>
            <a:endParaRPr lang="en-US"/>
          </a:p>
        </p:txBody>
      </p:sp>
      <p:sp>
        <p:nvSpPr>
          <p:cNvPr id="77840" name="AutoShape 16"/>
          <p:cNvSpPr>
            <a:spLocks noChangeArrowheads="1"/>
          </p:cNvSpPr>
          <p:nvPr/>
        </p:nvSpPr>
        <p:spPr bwMode="auto">
          <a:xfrm>
            <a:off x="5791200" y="5181600"/>
            <a:ext cx="152400" cy="228600"/>
          </a:xfrm>
          <a:prstGeom prst="irregularSeal1">
            <a:avLst/>
          </a:prstGeom>
          <a:solidFill>
            <a:srgbClr val="C20A36"/>
          </a:solidFill>
          <a:ln w="9525">
            <a:solidFill>
              <a:schemeClr val="tx1"/>
            </a:solidFill>
            <a:miter lim="800000"/>
            <a:headEnd/>
            <a:tailEnd/>
          </a:ln>
          <a:effectLst/>
        </p:spPr>
        <p:txBody>
          <a:bodyPr wrap="none" anchor="ctr"/>
          <a:lstStyle/>
          <a:p>
            <a:endParaRPr lang="en-US"/>
          </a:p>
        </p:txBody>
      </p:sp>
      <p:sp>
        <p:nvSpPr>
          <p:cNvPr id="77841" name="Text Box 17"/>
          <p:cNvSpPr txBox="1">
            <a:spLocks noChangeArrowheads="1"/>
          </p:cNvSpPr>
          <p:nvPr/>
        </p:nvSpPr>
        <p:spPr bwMode="auto">
          <a:xfrm>
            <a:off x="5927725" y="5067300"/>
            <a:ext cx="1285875" cy="366713"/>
          </a:xfrm>
          <a:prstGeom prst="rect">
            <a:avLst/>
          </a:prstGeom>
          <a:noFill/>
          <a:ln w="9525">
            <a:noFill/>
            <a:miter lim="800000"/>
            <a:headEnd/>
            <a:tailEnd/>
          </a:ln>
          <a:effectLst/>
        </p:spPr>
        <p:txBody>
          <a:bodyPr wrap="none">
            <a:spAutoFit/>
          </a:bodyPr>
          <a:lstStyle/>
          <a:p>
            <a:r>
              <a:rPr lang="en-US" sz="1800" b="1">
                <a:solidFill>
                  <a:schemeClr val="bg1"/>
                </a:solidFill>
              </a:rPr>
              <a:t>2</a:t>
            </a:r>
            <a:r>
              <a:rPr lang="en-US" sz="1800" b="1" baseline="30000">
                <a:solidFill>
                  <a:schemeClr val="bg1"/>
                </a:solidFill>
              </a:rPr>
              <a:t>nd</a:t>
            </a:r>
            <a:r>
              <a:rPr lang="en-US" sz="1800" b="1">
                <a:solidFill>
                  <a:schemeClr val="bg1"/>
                </a:solidFill>
              </a:rPr>
              <a:t> Bullrun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66675"/>
            <a:ext cx="9144000" cy="6791325"/>
          </a:xfrm>
          <a:prstGeom prst="rect">
            <a:avLst/>
          </a:prstGeom>
          <a:noFill/>
          <a:ln w="9525">
            <a:noFill/>
            <a:miter lim="800000"/>
            <a:headEnd/>
            <a:tailEnd/>
          </a:ln>
          <a:effectLst/>
        </p:spPr>
        <p:txBody>
          <a:bodyPr>
            <a:spAutoFit/>
          </a:bodyPr>
          <a:lstStyle/>
          <a:p>
            <a:r>
              <a:rPr lang="en-US" sz="4400"/>
              <a:t>Antietam Creek</a:t>
            </a:r>
          </a:p>
          <a:p>
            <a:r>
              <a:rPr lang="en-US" sz="4400"/>
              <a:t>Sharpsburg, Maryland</a:t>
            </a:r>
          </a:p>
          <a:p>
            <a:r>
              <a:rPr lang="en-US" sz="4400"/>
              <a:t>Union Commander: General George McClellan</a:t>
            </a:r>
          </a:p>
          <a:p>
            <a:r>
              <a:rPr lang="en-US" sz="4400"/>
              <a:t>Confederate Commander:General Robert E. Lee</a:t>
            </a:r>
          </a:p>
          <a:p>
            <a:r>
              <a:rPr lang="en-US" sz="4400"/>
              <a:t>September 17, 1862</a:t>
            </a:r>
          </a:p>
          <a:p>
            <a:r>
              <a:rPr lang="en-US" sz="4400"/>
              <a:t>Casualties: Union-12,410   Confederate-13,724</a:t>
            </a:r>
          </a:p>
          <a:p>
            <a:r>
              <a:rPr lang="en-US" sz="4400"/>
              <a:t>Winner:  Union…barely!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Antietam"/>
          <p:cNvPicPr>
            <a:picLocks noGrp="1" noChangeAspect="1" noChangeArrowheads="1"/>
          </p:cNvPicPr>
          <p:nvPr>
            <p:ph sz="half" idx="4294967295"/>
          </p:nvPr>
        </p:nvPicPr>
        <p:blipFill>
          <a:blip r:embed="rId2" cstate="print"/>
          <a:srcRect/>
          <a:stretch>
            <a:fillRect/>
          </a:stretch>
        </p:blipFill>
        <p:spPr>
          <a:xfrm>
            <a:off x="0" y="0"/>
            <a:ext cx="7010400" cy="6826250"/>
          </a:xfrm>
          <a:noFill/>
          <a:ln/>
        </p:spPr>
      </p:pic>
      <p:sp>
        <p:nvSpPr>
          <p:cNvPr id="39953" name="Rectangle 17"/>
          <p:cNvSpPr>
            <a:spLocks noChangeArrowheads="1"/>
          </p:cNvSpPr>
          <p:nvPr/>
        </p:nvSpPr>
        <p:spPr bwMode="auto">
          <a:xfrm>
            <a:off x="0" y="5670550"/>
            <a:ext cx="6096000" cy="457200"/>
          </a:xfrm>
          <a:prstGeom prst="rect">
            <a:avLst/>
          </a:prstGeom>
          <a:noFill/>
          <a:ln w="9525">
            <a:noFill/>
            <a:miter lim="800000"/>
            <a:headEnd/>
            <a:tailEnd/>
          </a:ln>
          <a:effectLst/>
        </p:spPr>
        <p:txBody>
          <a:bodyPr>
            <a:spAutoFit/>
          </a:bodyPr>
          <a:lstStyle/>
          <a:p>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title"/>
          </p:nvPr>
        </p:nvSpPr>
        <p:spPr/>
        <p:txBody>
          <a:bodyPr/>
          <a:lstStyle/>
          <a:p>
            <a:endParaRPr lang="en-US"/>
          </a:p>
        </p:txBody>
      </p:sp>
      <p:pic>
        <p:nvPicPr>
          <p:cNvPr id="81925" name="Picture 5" descr="4a39541r"/>
          <p:cNvPicPr>
            <a:picLocks noGrp="1" noChangeAspect="1" noChangeArrowheads="1"/>
          </p:cNvPicPr>
          <p:nvPr>
            <p:ph idx="1"/>
          </p:nvPr>
        </p:nvPicPr>
        <p:blipFill>
          <a:blip r:embed="rId2" cstate="print"/>
          <a:srcRect/>
          <a:stretch>
            <a:fillRect/>
          </a:stretch>
        </p:blipFill>
        <p:spPr>
          <a:xfrm>
            <a:off x="304800" y="152400"/>
            <a:ext cx="8534400" cy="6373813"/>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370013"/>
            <a:ext cx="8382000" cy="641350"/>
          </a:xfrm>
          <a:prstGeom prst="rect">
            <a:avLst/>
          </a:prstGeom>
          <a:noFill/>
          <a:ln w="9525">
            <a:noFill/>
            <a:miter lim="800000"/>
            <a:headEnd/>
            <a:tailEnd/>
          </a:ln>
          <a:effectLst/>
        </p:spPr>
        <p:txBody>
          <a:bodyPr>
            <a:spAutoFit/>
          </a:bodyPr>
          <a:lstStyle/>
          <a:p>
            <a:endParaRPr lang="en-US"/>
          </a:p>
        </p:txBody>
      </p:sp>
      <p:sp>
        <p:nvSpPr>
          <p:cNvPr id="21507" name="Text Box 3"/>
          <p:cNvSpPr txBox="1">
            <a:spLocks noChangeArrowheads="1"/>
          </p:cNvSpPr>
          <p:nvPr/>
        </p:nvSpPr>
        <p:spPr bwMode="auto">
          <a:xfrm>
            <a:off x="0" y="533400"/>
            <a:ext cx="9144000" cy="4486275"/>
          </a:xfrm>
          <a:prstGeom prst="rect">
            <a:avLst/>
          </a:prstGeom>
          <a:noFill/>
          <a:ln w="9525">
            <a:noFill/>
            <a:miter lim="800000"/>
            <a:headEnd/>
            <a:tailEnd/>
          </a:ln>
          <a:effectLst/>
        </p:spPr>
        <p:txBody>
          <a:bodyPr>
            <a:spAutoFit/>
          </a:bodyPr>
          <a:lstStyle/>
          <a:p>
            <a:r>
              <a:rPr lang="en-US" b="1">
                <a:latin typeface="Century Gothic" pitchFamily="34" charset="0"/>
              </a:rPr>
              <a:t>Significance:</a:t>
            </a:r>
          </a:p>
          <a:p>
            <a:pPr>
              <a:buFontTx/>
              <a:buChar char="•"/>
            </a:pPr>
            <a:r>
              <a:rPr lang="en-US">
                <a:latin typeface="Century Gothic" pitchFamily="34" charset="0"/>
              </a:rPr>
              <a:t>One of only 2 major battles fought in the North.  </a:t>
            </a:r>
          </a:p>
          <a:p>
            <a:pPr>
              <a:buFontTx/>
              <a:buChar char="•"/>
            </a:pPr>
            <a:r>
              <a:rPr lang="en-US">
                <a:latin typeface="Century Gothic" pitchFamily="34" charset="0"/>
              </a:rPr>
              <a:t>The bloodiest day of the war.  </a:t>
            </a:r>
          </a:p>
          <a:p>
            <a:pPr>
              <a:buFontTx/>
              <a:buChar char="•"/>
            </a:pPr>
            <a:r>
              <a:rPr lang="en-US">
                <a:latin typeface="Century Gothic" pitchFamily="34" charset="0"/>
              </a:rPr>
              <a:t>The Union forced Lee back to the South. </a:t>
            </a:r>
          </a:p>
          <a:p>
            <a:pPr>
              <a:buFontTx/>
              <a:buChar char="•"/>
            </a:pPr>
            <a:r>
              <a:rPr lang="en-US">
                <a:latin typeface="Century Gothic" pitchFamily="34" charset="0"/>
              </a:rPr>
              <a:t>This victory was what Lincoln needed to issue the Emancipation Proclamation.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838200" y="0"/>
            <a:ext cx="7696200" cy="63849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066800" y="1143000"/>
            <a:ext cx="6781800" cy="5334000"/>
          </a:xfrm>
          <a:prstGeom prst="rect">
            <a:avLst/>
          </a:prstGeom>
          <a:noFill/>
        </p:spPr>
      </p:pic>
      <p:sp>
        <p:nvSpPr>
          <p:cNvPr id="8196" name="WordArt 4"/>
          <p:cNvSpPr>
            <a:spLocks noChangeArrowheads="1" noChangeShapeType="1" noTextEdit="1"/>
          </p:cNvSpPr>
          <p:nvPr/>
        </p:nvSpPr>
        <p:spPr bwMode="auto">
          <a:xfrm>
            <a:off x="2057400" y="0"/>
            <a:ext cx="4762500" cy="8382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Antietam Creek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08050"/>
            <a:ext cx="4572000" cy="2901950"/>
          </a:xfrm>
          <a:prstGeom prst="rect">
            <a:avLst/>
          </a:prstGeom>
          <a:noFill/>
        </p:spPr>
      </p:pic>
      <p:sp>
        <p:nvSpPr>
          <p:cNvPr id="3076" name="Text Box 4"/>
          <p:cNvSpPr txBox="1">
            <a:spLocks noChangeArrowheads="1"/>
          </p:cNvSpPr>
          <p:nvPr/>
        </p:nvSpPr>
        <p:spPr bwMode="auto">
          <a:xfrm>
            <a:off x="4556125" y="2041525"/>
            <a:ext cx="184150" cy="457200"/>
          </a:xfrm>
          <a:prstGeom prst="rect">
            <a:avLst/>
          </a:prstGeom>
          <a:noFill/>
          <a:ln w="9525">
            <a:noFill/>
            <a:miter lim="800000"/>
            <a:headEnd/>
            <a:tailEnd/>
          </a:ln>
          <a:effectLst/>
        </p:spPr>
        <p:txBody>
          <a:bodyPr wrap="none">
            <a:spAutoFit/>
          </a:bodyPr>
          <a:lstStyle/>
          <a:p>
            <a:endParaRPr lang="en-US" sz="2400"/>
          </a:p>
        </p:txBody>
      </p:sp>
      <p:sp>
        <p:nvSpPr>
          <p:cNvPr id="3079" name="Text Box 7"/>
          <p:cNvSpPr txBox="1">
            <a:spLocks noChangeArrowheads="1"/>
          </p:cNvSpPr>
          <p:nvPr/>
        </p:nvSpPr>
        <p:spPr bwMode="auto">
          <a:xfrm>
            <a:off x="4724400" y="1447800"/>
            <a:ext cx="3886200" cy="4838700"/>
          </a:xfrm>
          <a:prstGeom prst="rect">
            <a:avLst/>
          </a:prstGeom>
          <a:noFill/>
          <a:ln w="9525">
            <a:noFill/>
            <a:miter lim="800000"/>
            <a:headEnd/>
            <a:tailEnd/>
          </a:ln>
          <a:effectLst/>
        </p:spPr>
        <p:txBody>
          <a:bodyPr>
            <a:spAutoFit/>
          </a:bodyPr>
          <a:lstStyle/>
          <a:p>
            <a:r>
              <a:rPr lang="en-US" sz="2400">
                <a:solidFill>
                  <a:srgbClr val="000000"/>
                </a:solidFill>
                <a:latin typeface="Arial" charset="0"/>
              </a:rPr>
              <a:t>The first engagement of the Civil War took place at Fort Sumter on April 12 and 13, 1861. After 34 hours of fighting, the Union surrendered the fort to the Confederates. From 1863 to 1865, the Confederates at Fort Sumter withstood a 22 month siege by Union forces. During this time, most of the fort was reduced to brick rubble.</a:t>
            </a:r>
            <a:endParaRPr lang="en-US" sz="1200">
              <a:solidFill>
                <a:srgbClr val="000000"/>
              </a:solidFill>
              <a:latin typeface="Arial" charset="0"/>
            </a:endParaRPr>
          </a:p>
        </p:txBody>
      </p:sp>
      <p:sp>
        <p:nvSpPr>
          <p:cNvPr id="3080" name="WordArt 8"/>
          <p:cNvSpPr>
            <a:spLocks noChangeArrowheads="1" noChangeShapeType="1" noTextEdit="1"/>
          </p:cNvSpPr>
          <p:nvPr/>
        </p:nvSpPr>
        <p:spPr bwMode="auto">
          <a:xfrm>
            <a:off x="2819400" y="152400"/>
            <a:ext cx="3581400" cy="3810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Fort Sumter</a:t>
            </a:r>
          </a:p>
        </p:txBody>
      </p:sp>
      <p:pic>
        <p:nvPicPr>
          <p:cNvPr id="3081" name="Picture 9"/>
          <p:cNvPicPr>
            <a:picLocks noChangeAspect="1" noChangeArrowheads="1"/>
          </p:cNvPicPr>
          <p:nvPr/>
        </p:nvPicPr>
        <p:blipFill>
          <a:blip r:embed="rId3" cstate="print"/>
          <a:srcRect/>
          <a:stretch>
            <a:fillRect/>
          </a:stretch>
        </p:blipFill>
        <p:spPr bwMode="auto">
          <a:xfrm>
            <a:off x="152400" y="4038600"/>
            <a:ext cx="4648200" cy="2303463"/>
          </a:xfrm>
          <a:prstGeom prst="rect">
            <a:avLst/>
          </a:prstGeom>
          <a:noFill/>
        </p:spPr>
      </p:pic>
      <p:sp>
        <p:nvSpPr>
          <p:cNvPr id="3082" name="WordArt 10"/>
          <p:cNvSpPr>
            <a:spLocks noChangeArrowheads="1" noChangeShapeType="1" noTextEdit="1"/>
          </p:cNvSpPr>
          <p:nvPr/>
        </p:nvSpPr>
        <p:spPr bwMode="auto">
          <a:xfrm>
            <a:off x="152400" y="6172200"/>
            <a:ext cx="28575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Old Fort Sumter</a:t>
            </a:r>
          </a:p>
        </p:txBody>
      </p:sp>
      <p:sp>
        <p:nvSpPr>
          <p:cNvPr id="3083" name="WordArt 11"/>
          <p:cNvSpPr>
            <a:spLocks noChangeArrowheads="1" noChangeShapeType="1" noTextEdit="1"/>
          </p:cNvSpPr>
          <p:nvPr/>
        </p:nvSpPr>
        <p:spPr bwMode="auto">
          <a:xfrm>
            <a:off x="304800" y="685800"/>
            <a:ext cx="24892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Sumter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762000" y="0"/>
            <a:ext cx="7620000" cy="9906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Chancellorsville</a:t>
            </a:r>
          </a:p>
        </p:txBody>
      </p:sp>
      <p:sp>
        <p:nvSpPr>
          <p:cNvPr id="9219" name="Rectangle 3"/>
          <p:cNvSpPr>
            <a:spLocks noChangeArrowheads="1"/>
          </p:cNvSpPr>
          <p:nvPr/>
        </p:nvSpPr>
        <p:spPr bwMode="auto">
          <a:xfrm>
            <a:off x="0" y="1828800"/>
            <a:ext cx="8991600" cy="3503613"/>
          </a:xfrm>
          <a:prstGeom prst="rect">
            <a:avLst/>
          </a:prstGeom>
          <a:noFill/>
          <a:ln w="9525">
            <a:noFill/>
            <a:miter lim="800000"/>
            <a:headEnd/>
            <a:tailEnd/>
          </a:ln>
          <a:effectLst/>
        </p:spPr>
        <p:txBody>
          <a:bodyPr>
            <a:spAutoFit/>
          </a:bodyPr>
          <a:lstStyle/>
          <a:p>
            <a:r>
              <a:rPr lang="en-US" sz="3200">
                <a:solidFill>
                  <a:srgbClr val="000000"/>
                </a:solidFill>
                <a:latin typeface="Times New Roman" pitchFamily="18" charset="0"/>
              </a:rPr>
              <a:t>General Joseph Hooker took control of the Union Army after General Burnside made his blunder at Fredericksburg. One part of his army crossed the Rappahannock south of Fredericksburg, the other crossed the river 12 miles to the north at Chancellorsville. Hooker successfully outflanked Lee. Or so he thought….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2057400" y="0"/>
            <a:ext cx="47371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Chancellorsville, Virginia</a:t>
            </a:r>
          </a:p>
        </p:txBody>
      </p:sp>
      <p:sp>
        <p:nvSpPr>
          <p:cNvPr id="10243" name="Rectangle 3"/>
          <p:cNvSpPr>
            <a:spLocks noChangeArrowheads="1"/>
          </p:cNvSpPr>
          <p:nvPr/>
        </p:nvSpPr>
        <p:spPr bwMode="auto">
          <a:xfrm>
            <a:off x="1588" y="558800"/>
            <a:ext cx="9142412" cy="6915150"/>
          </a:xfrm>
          <a:prstGeom prst="rect">
            <a:avLst/>
          </a:prstGeom>
          <a:noFill/>
          <a:ln w="9525">
            <a:noFill/>
            <a:miter lim="800000"/>
            <a:headEnd/>
            <a:tailEnd/>
          </a:ln>
          <a:effectLst/>
        </p:spPr>
        <p:txBody>
          <a:bodyPr>
            <a:spAutoFit/>
          </a:bodyPr>
          <a:lstStyle/>
          <a:p>
            <a:r>
              <a:rPr lang="en-US" sz="3200">
                <a:solidFill>
                  <a:srgbClr val="000000"/>
                </a:solidFill>
                <a:latin typeface="Times New Roman" pitchFamily="18" charset="0"/>
              </a:rPr>
              <a:t>At 6 PM on May 2nd, Jackson launched his attack on the unsuspecting Union flank. Meanwhile Jackson himself was wounded by his own men. He died a few days later. Hooker ordered his forces to attack from the south and they were successful in driving back the rebels. This force was ordered to advance and attack Lee's main body from the rear. Unfortunately, the inactivity of Hookers forces in front of Lee allowed him to turn his army to the rear. The Union forces were forced back across the Rappahannock. Once again Lees superior generalship and Union incompetence had bested a Union forces twice his size. </a:t>
            </a:r>
          </a:p>
          <a:p>
            <a:endParaRPr lang="en-US" sz="32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lstStyle/>
          <a:p>
            <a:endParaRPr lang="en-US"/>
          </a:p>
        </p:txBody>
      </p:sp>
      <p:sp>
        <p:nvSpPr>
          <p:cNvPr id="55304" name="Rectangle 8"/>
          <p:cNvSpPr>
            <a:spLocks noGrp="1" noChangeArrowheads="1"/>
          </p:cNvSpPr>
          <p:nvPr>
            <p:ph idx="1"/>
          </p:nvPr>
        </p:nvSpPr>
        <p:spPr/>
        <p:txBody>
          <a:bodyPr/>
          <a:lstStyle/>
          <a:p>
            <a:endParaRPr lang="en-US"/>
          </a:p>
        </p:txBody>
      </p:sp>
      <p:pic>
        <p:nvPicPr>
          <p:cNvPr id="55306" name="Picture 10" descr="2003_gods_and_generals_015"/>
          <p:cNvPicPr>
            <a:picLocks noChangeAspect="1" noChangeArrowheads="1"/>
          </p:cNvPicPr>
          <p:nvPr/>
        </p:nvPicPr>
        <p:blipFill>
          <a:blip r:embed="rId2" cstate="print"/>
          <a:srcRect/>
          <a:stretch>
            <a:fillRect/>
          </a:stretch>
        </p:blipFill>
        <p:spPr bwMode="auto">
          <a:xfrm>
            <a:off x="0" y="0"/>
            <a:ext cx="9753600" cy="64389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889125"/>
            <a:ext cx="9144000" cy="4968875"/>
          </a:xfrm>
          <a:prstGeom prst="rect">
            <a:avLst/>
          </a:prstGeom>
          <a:noFill/>
          <a:ln w="9525">
            <a:noFill/>
            <a:miter lim="800000"/>
            <a:headEnd/>
            <a:tailEnd/>
          </a:ln>
          <a:effectLst/>
        </p:spPr>
        <p:txBody>
          <a:bodyPr>
            <a:spAutoFit/>
          </a:bodyPr>
          <a:lstStyle/>
          <a:p>
            <a:r>
              <a:rPr lang="en-US" sz="4000"/>
              <a:t>Chancellorsville, Virginia</a:t>
            </a:r>
          </a:p>
          <a:p>
            <a:r>
              <a:rPr lang="en-US" sz="4000"/>
              <a:t>Union Commander:  General Joseph Hooker</a:t>
            </a:r>
          </a:p>
          <a:p>
            <a:r>
              <a:rPr lang="en-US" sz="4000"/>
              <a:t>Confederate Commander: Robert E. Lee</a:t>
            </a:r>
          </a:p>
          <a:p>
            <a:r>
              <a:rPr lang="en-US" sz="4000"/>
              <a:t>May 1-4, 1863</a:t>
            </a:r>
          </a:p>
          <a:p>
            <a:r>
              <a:rPr lang="en-US" sz="4000"/>
              <a:t>Casualties:  Union-17,278  Confederates-12,821</a:t>
            </a:r>
          </a:p>
          <a:p>
            <a:r>
              <a:rPr lang="en-US" sz="4000"/>
              <a:t>Winner:  Confederacy</a:t>
            </a:r>
          </a:p>
        </p:txBody>
      </p:sp>
      <p:pic>
        <p:nvPicPr>
          <p:cNvPr id="22531" name="Picture 3"/>
          <p:cNvPicPr>
            <a:picLocks noChangeAspect="1" noChangeArrowheads="1"/>
          </p:cNvPicPr>
          <p:nvPr/>
        </p:nvPicPr>
        <p:blipFill>
          <a:blip r:embed="rId2" cstate="print"/>
          <a:srcRect/>
          <a:stretch>
            <a:fillRect/>
          </a:stretch>
        </p:blipFill>
        <p:spPr bwMode="auto">
          <a:xfrm>
            <a:off x="533400" y="228600"/>
            <a:ext cx="1828800" cy="1752600"/>
          </a:xfrm>
          <a:prstGeom prst="rect">
            <a:avLst/>
          </a:prstGeom>
          <a:noFill/>
        </p:spPr>
      </p:pic>
      <p:sp>
        <p:nvSpPr>
          <p:cNvPr id="22532" name="Text Box 4"/>
          <p:cNvSpPr txBox="1">
            <a:spLocks noChangeArrowheads="1"/>
          </p:cNvSpPr>
          <p:nvPr/>
        </p:nvSpPr>
        <p:spPr bwMode="auto">
          <a:xfrm>
            <a:off x="2667000" y="457200"/>
            <a:ext cx="2301875" cy="1190625"/>
          </a:xfrm>
          <a:prstGeom prst="rect">
            <a:avLst/>
          </a:prstGeom>
          <a:noFill/>
          <a:ln w="9525">
            <a:noFill/>
            <a:miter lim="800000"/>
            <a:headEnd/>
            <a:tailEnd/>
          </a:ln>
          <a:effectLst/>
        </p:spPr>
        <p:txBody>
          <a:bodyPr>
            <a:spAutoFit/>
          </a:bodyPr>
          <a:lstStyle/>
          <a:p>
            <a:r>
              <a:rPr lang="en-US"/>
              <a:t>Joseph Hooker</a:t>
            </a:r>
          </a:p>
        </p:txBody>
      </p:sp>
      <p:pic>
        <p:nvPicPr>
          <p:cNvPr id="22533" name="Picture 5"/>
          <p:cNvPicPr>
            <a:picLocks noChangeAspect="1" noChangeArrowheads="1"/>
          </p:cNvPicPr>
          <p:nvPr/>
        </p:nvPicPr>
        <p:blipFill>
          <a:blip r:embed="rId3" cstate="print"/>
          <a:srcRect/>
          <a:stretch>
            <a:fillRect/>
          </a:stretch>
        </p:blipFill>
        <p:spPr bwMode="auto">
          <a:xfrm>
            <a:off x="4572000" y="228600"/>
            <a:ext cx="1905000" cy="1828800"/>
          </a:xfrm>
          <a:prstGeom prst="rect">
            <a:avLst/>
          </a:prstGeom>
          <a:noFill/>
        </p:spPr>
      </p:pic>
      <p:sp>
        <p:nvSpPr>
          <p:cNvPr id="22534" name="Text Box 6"/>
          <p:cNvSpPr txBox="1">
            <a:spLocks noChangeArrowheads="1"/>
          </p:cNvSpPr>
          <p:nvPr/>
        </p:nvSpPr>
        <p:spPr bwMode="auto">
          <a:xfrm>
            <a:off x="6705600" y="684213"/>
            <a:ext cx="1311275" cy="641350"/>
          </a:xfrm>
          <a:prstGeom prst="rect">
            <a:avLst/>
          </a:prstGeom>
          <a:noFill/>
          <a:ln w="9525">
            <a:noFill/>
            <a:miter lim="800000"/>
            <a:headEnd/>
            <a:tailEnd/>
          </a:ln>
          <a:effectLst/>
        </p:spPr>
        <p:txBody>
          <a:bodyPr>
            <a:spAutoFit/>
          </a:bodyPr>
          <a:lstStyle/>
          <a:p>
            <a:r>
              <a:rPr lang="en-US"/>
              <a:t>Lee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9600"/>
            <a:ext cx="8534400" cy="4968875"/>
          </a:xfrm>
          <a:prstGeom prst="rect">
            <a:avLst/>
          </a:prstGeom>
          <a:noFill/>
          <a:ln w="9525">
            <a:noFill/>
            <a:miter lim="800000"/>
            <a:headEnd/>
            <a:tailEnd/>
          </a:ln>
          <a:effectLst/>
        </p:spPr>
        <p:txBody>
          <a:bodyPr>
            <a:spAutoFit/>
          </a:bodyPr>
          <a:lstStyle/>
          <a:p>
            <a:r>
              <a:rPr lang="en-US" sz="4000" b="1">
                <a:latin typeface="Century Gothic" pitchFamily="34" charset="0"/>
              </a:rPr>
              <a:t>Significance:</a:t>
            </a:r>
          </a:p>
          <a:p>
            <a:pPr>
              <a:buFontTx/>
              <a:buChar char="•"/>
            </a:pPr>
            <a:r>
              <a:rPr lang="en-US" sz="4000">
                <a:latin typeface="Century Gothic" pitchFamily="34" charset="0"/>
              </a:rPr>
              <a:t>Hooker was out maneuvered by Lee and Stonewall Jackson.  </a:t>
            </a:r>
          </a:p>
          <a:p>
            <a:pPr>
              <a:buFontTx/>
              <a:buChar char="•"/>
            </a:pPr>
            <a:r>
              <a:rPr lang="en-US" sz="4000">
                <a:latin typeface="Century Gothic" pitchFamily="34" charset="0"/>
              </a:rPr>
              <a:t>Considered the greatest Confederate victory of the war.  </a:t>
            </a:r>
          </a:p>
          <a:p>
            <a:pPr>
              <a:buFontTx/>
              <a:buChar char="•"/>
            </a:pPr>
            <a:r>
              <a:rPr lang="en-US" sz="4000">
                <a:latin typeface="Century Gothic" pitchFamily="34" charset="0"/>
              </a:rPr>
              <a:t>Stonewall Jackson was accidently shot by his own troops.  He died a week later.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WordArt 7"/>
          <p:cNvSpPr>
            <a:spLocks noChangeArrowheads="1" noChangeShapeType="1" noTextEdit="1"/>
          </p:cNvSpPr>
          <p:nvPr/>
        </p:nvSpPr>
        <p:spPr bwMode="auto">
          <a:xfrm>
            <a:off x="914400" y="0"/>
            <a:ext cx="76962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Vicksburg</a:t>
            </a:r>
          </a:p>
        </p:txBody>
      </p:sp>
      <p:sp>
        <p:nvSpPr>
          <p:cNvPr id="5129" name="Rectangle 9"/>
          <p:cNvSpPr>
            <a:spLocks noChangeArrowheads="1"/>
          </p:cNvSpPr>
          <p:nvPr/>
        </p:nvSpPr>
        <p:spPr bwMode="auto">
          <a:xfrm>
            <a:off x="0" y="917575"/>
            <a:ext cx="8763000" cy="4540250"/>
          </a:xfrm>
          <a:prstGeom prst="rect">
            <a:avLst/>
          </a:prstGeom>
          <a:noFill/>
          <a:ln w="9525">
            <a:noFill/>
            <a:miter lim="800000"/>
            <a:headEnd/>
            <a:tailEnd/>
          </a:ln>
          <a:effectLst/>
        </p:spPr>
        <p:txBody>
          <a:bodyPr>
            <a:spAutoFit/>
          </a:bodyPr>
          <a:lstStyle/>
          <a:p>
            <a:r>
              <a:rPr lang="en-US" sz="3200">
                <a:solidFill>
                  <a:srgbClr val="000000"/>
                </a:solidFill>
                <a:latin typeface="Times New Roman" pitchFamily="18" charset="0"/>
              </a:rPr>
              <a:t>At  the time of the Civil War, the Mississippi River was the single most important economic feature of the continent. Confederate forces closed the river, which hurt the northern economy.</a:t>
            </a:r>
          </a:p>
          <a:p>
            <a:r>
              <a:rPr lang="en-US" sz="3200">
                <a:solidFill>
                  <a:srgbClr val="000000"/>
                </a:solidFill>
                <a:latin typeface="Times New Roman" pitchFamily="18" charset="0"/>
              </a:rPr>
              <a:t>Grant realized that Vicksburg could not be taken by storm and decided to lay siege to the city. Slowly his army established a line of trenches and dirt forts around </a:t>
            </a:r>
            <a:r>
              <a:rPr lang="en-US">
                <a:solidFill>
                  <a:srgbClr val="000000"/>
                </a:solidFill>
              </a:rPr>
              <a:t>Vicksburg</a:t>
            </a:r>
            <a:r>
              <a:rPr lang="en-US"/>
              <a:t> </a:t>
            </a:r>
            <a:r>
              <a:rPr lang="en-US" sz="3200">
                <a:solidFill>
                  <a:srgbClr val="000000"/>
                </a:solidFill>
                <a:latin typeface="Times New Roman" pitchFamily="18" charset="0"/>
              </a:rPr>
              <a:t>and cut it off from supply and communications with the outside world.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5" name="Rectangle 9"/>
          <p:cNvSpPr>
            <a:spLocks noGrp="1" noChangeArrowheads="1"/>
          </p:cNvSpPr>
          <p:nvPr>
            <p:ph type="title"/>
          </p:nvPr>
        </p:nvSpPr>
        <p:spPr/>
        <p:txBody>
          <a:bodyPr/>
          <a:lstStyle/>
          <a:p>
            <a:endParaRPr lang="en-US"/>
          </a:p>
        </p:txBody>
      </p:sp>
      <p:pic>
        <p:nvPicPr>
          <p:cNvPr id="91144" name="Picture 8" descr="vicksburg-civil-war"/>
          <p:cNvPicPr>
            <a:picLocks noGrp="1" noChangeAspect="1" noChangeArrowheads="1"/>
          </p:cNvPicPr>
          <p:nvPr>
            <p:ph idx="1"/>
          </p:nvPr>
        </p:nvPicPr>
        <p:blipFill>
          <a:blip r:embed="rId2" cstate="print"/>
          <a:srcRect/>
          <a:stretch>
            <a:fillRect/>
          </a:stretch>
        </p:blipFill>
        <p:spPr>
          <a:xfrm>
            <a:off x="0" y="0"/>
            <a:ext cx="9144000" cy="5721350"/>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9" descr="jb_civil_vicksburg_1_e"/>
          <p:cNvPicPr>
            <a:picLocks noGrp="1" noChangeAspect="1" noChangeArrowheads="1"/>
          </p:cNvPicPr>
          <p:nvPr>
            <p:ph sz="quarter" idx="4294967295"/>
          </p:nvPr>
        </p:nvPicPr>
        <p:blipFill>
          <a:blip r:embed="rId2" cstate="print"/>
          <a:srcRect/>
          <a:stretch>
            <a:fillRect/>
          </a:stretch>
        </p:blipFill>
        <p:spPr>
          <a:xfrm>
            <a:off x="0" y="0"/>
            <a:ext cx="9144000" cy="6854825"/>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endParaRPr lang="en-US"/>
          </a:p>
        </p:txBody>
      </p:sp>
      <p:pic>
        <p:nvPicPr>
          <p:cNvPr id="94212" name="Picture 4" descr="vicksburg"/>
          <p:cNvPicPr>
            <a:picLocks noGrp="1" noChangeAspect="1" noChangeArrowheads="1"/>
          </p:cNvPicPr>
          <p:nvPr>
            <p:ph idx="1"/>
          </p:nvPr>
        </p:nvPicPr>
        <p:blipFill>
          <a:blip r:embed="rId2" cstate="print"/>
          <a:srcRect/>
          <a:stretch>
            <a:fillRect/>
          </a:stretch>
        </p:blipFill>
        <p:spPr>
          <a:xfrm>
            <a:off x="0" y="0"/>
            <a:ext cx="9144000" cy="6673850"/>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533400"/>
            <a:ext cx="9144000" cy="5578475"/>
          </a:xfrm>
          <a:prstGeom prst="rect">
            <a:avLst/>
          </a:prstGeom>
          <a:noFill/>
          <a:ln w="9525">
            <a:noFill/>
            <a:miter lim="800000"/>
            <a:headEnd/>
            <a:tailEnd/>
          </a:ln>
          <a:effectLst/>
        </p:spPr>
        <p:txBody>
          <a:bodyPr>
            <a:spAutoFit/>
          </a:bodyPr>
          <a:lstStyle/>
          <a:p>
            <a:r>
              <a:rPr lang="en-US" sz="4000" dirty="0">
                <a:solidFill>
                  <a:srgbClr val="000000"/>
                </a:solidFill>
                <a:latin typeface="Times New Roman" pitchFamily="18" charset="0"/>
              </a:rPr>
              <a:t>Starting in </a:t>
            </a:r>
            <a:r>
              <a:rPr lang="en-US" sz="4000" dirty="0" smtClean="0">
                <a:solidFill>
                  <a:srgbClr val="000000"/>
                </a:solidFill>
                <a:latin typeface="Times New Roman" pitchFamily="18" charset="0"/>
              </a:rPr>
              <a:t>May, </a:t>
            </a:r>
            <a:r>
              <a:rPr lang="en-US" sz="4000" dirty="0">
                <a:solidFill>
                  <a:srgbClr val="000000"/>
                </a:solidFill>
                <a:latin typeface="Times New Roman" pitchFamily="18" charset="0"/>
              </a:rPr>
              <a:t>Union forces constructed thirteen trenches aimed at different points along the Confederate defense. In June they dug up to the Confederate line, tunneled underneath, and blew up the tunnels filled with black powder to destroy the rebel trenches. The rebels were out of food, out of ammunition and they were clearly losing.  They surrendered on July 4th.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6526213"/>
          </a:xfrm>
          <a:prstGeom prst="rect">
            <a:avLst/>
          </a:prstGeom>
          <a:noFill/>
          <a:ln w="9525">
            <a:noFill/>
            <a:miter lim="800000"/>
            <a:headEnd/>
            <a:tailEnd/>
          </a:ln>
          <a:effectLst/>
        </p:spPr>
        <p:txBody>
          <a:bodyPr>
            <a:spAutoFit/>
          </a:bodyPr>
          <a:lstStyle/>
          <a:p>
            <a:pPr>
              <a:spcBef>
                <a:spcPct val="50000"/>
              </a:spcBef>
            </a:pPr>
            <a:r>
              <a:rPr lang="en-US" sz="3200">
                <a:latin typeface="Century Gothic" pitchFamily="34" charset="0"/>
              </a:rPr>
              <a:t>Fort Sumter</a:t>
            </a:r>
          </a:p>
          <a:p>
            <a:pPr>
              <a:spcBef>
                <a:spcPct val="50000"/>
              </a:spcBef>
            </a:pPr>
            <a:r>
              <a:rPr lang="en-US" sz="3200">
                <a:latin typeface="Century Gothic" pitchFamily="34" charset="0"/>
              </a:rPr>
              <a:t>Charleston Harbor, </a:t>
            </a:r>
          </a:p>
          <a:p>
            <a:pPr>
              <a:spcBef>
                <a:spcPct val="50000"/>
              </a:spcBef>
            </a:pPr>
            <a:r>
              <a:rPr lang="en-US" sz="3200">
                <a:latin typeface="Century Gothic" pitchFamily="34" charset="0"/>
              </a:rPr>
              <a:t>South Carolina</a:t>
            </a:r>
          </a:p>
          <a:p>
            <a:pPr>
              <a:spcBef>
                <a:spcPct val="50000"/>
              </a:spcBef>
            </a:pPr>
            <a:r>
              <a:rPr lang="en-US" sz="1800">
                <a:latin typeface="Century Gothic" pitchFamily="34" charset="0"/>
              </a:rPr>
              <a:t>Union Commander</a:t>
            </a:r>
            <a:r>
              <a:rPr lang="en-US" sz="3200">
                <a:latin typeface="Century Gothic" pitchFamily="34" charset="0"/>
              </a:rPr>
              <a:t>:  Major Anderson</a:t>
            </a:r>
          </a:p>
          <a:p>
            <a:pPr>
              <a:spcBef>
                <a:spcPct val="50000"/>
              </a:spcBef>
            </a:pPr>
            <a:r>
              <a:rPr lang="en-US" sz="1800">
                <a:latin typeface="Century Gothic" pitchFamily="34" charset="0"/>
              </a:rPr>
              <a:t>Confederate Commander:</a:t>
            </a:r>
            <a:r>
              <a:rPr lang="en-US" sz="3200">
                <a:latin typeface="Century Gothic" pitchFamily="34" charset="0"/>
              </a:rPr>
              <a:t>  </a:t>
            </a:r>
          </a:p>
          <a:p>
            <a:pPr>
              <a:spcBef>
                <a:spcPct val="50000"/>
              </a:spcBef>
            </a:pPr>
            <a:r>
              <a:rPr lang="en-US" sz="3200">
                <a:latin typeface="Century Gothic" pitchFamily="34" charset="0"/>
              </a:rPr>
              <a:t>General Beauregard</a:t>
            </a:r>
          </a:p>
          <a:p>
            <a:pPr>
              <a:spcBef>
                <a:spcPct val="50000"/>
              </a:spcBef>
            </a:pPr>
            <a:r>
              <a:rPr lang="en-US" sz="3200">
                <a:latin typeface="Century Gothic" pitchFamily="34" charset="0"/>
              </a:rPr>
              <a:t>April 12-14, 1861</a:t>
            </a:r>
          </a:p>
          <a:p>
            <a:pPr>
              <a:spcBef>
                <a:spcPct val="50000"/>
              </a:spcBef>
            </a:pPr>
            <a:r>
              <a:rPr lang="en-US" sz="3200">
                <a:latin typeface="Century Gothic" pitchFamily="34" charset="0"/>
              </a:rPr>
              <a:t>Casualties:None</a:t>
            </a:r>
          </a:p>
          <a:p>
            <a:pPr>
              <a:spcBef>
                <a:spcPct val="50000"/>
              </a:spcBef>
            </a:pPr>
            <a:r>
              <a:rPr lang="en-US">
                <a:latin typeface="Century Gothic" pitchFamily="34" charset="0"/>
              </a:rPr>
              <a:t>Winner:Confederate</a:t>
            </a:r>
          </a:p>
        </p:txBody>
      </p:sp>
      <p:pic>
        <p:nvPicPr>
          <p:cNvPr id="15364" name="Picture 4"/>
          <p:cNvPicPr>
            <a:picLocks noChangeAspect="1" noChangeArrowheads="1"/>
          </p:cNvPicPr>
          <p:nvPr/>
        </p:nvPicPr>
        <p:blipFill>
          <a:blip r:embed="rId2" cstate="print"/>
          <a:srcRect/>
          <a:stretch>
            <a:fillRect/>
          </a:stretch>
        </p:blipFill>
        <p:spPr bwMode="auto">
          <a:xfrm>
            <a:off x="4876800" y="3810000"/>
            <a:ext cx="2571750" cy="3048000"/>
          </a:xfrm>
          <a:prstGeom prst="rect">
            <a:avLst/>
          </a:prstGeom>
          <a:noFill/>
        </p:spPr>
      </p:pic>
      <p:pic>
        <p:nvPicPr>
          <p:cNvPr id="15365" name="Picture 5"/>
          <p:cNvPicPr>
            <a:picLocks noChangeAspect="1" noChangeArrowheads="1"/>
          </p:cNvPicPr>
          <p:nvPr/>
        </p:nvPicPr>
        <p:blipFill>
          <a:blip r:embed="rId3" cstate="print"/>
          <a:srcRect/>
          <a:stretch>
            <a:fillRect/>
          </a:stretch>
        </p:blipFill>
        <p:spPr bwMode="auto">
          <a:xfrm>
            <a:off x="6172200" y="304800"/>
            <a:ext cx="2614613" cy="3429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endParaRPr lang="en-US"/>
          </a:p>
        </p:txBody>
      </p:sp>
      <p:pic>
        <p:nvPicPr>
          <p:cNvPr id="48133" name="Picture 5" descr="Vicksburg"/>
          <p:cNvPicPr>
            <a:picLocks noGrp="1" noChangeAspect="1" noChangeArrowheads="1"/>
          </p:cNvPicPr>
          <p:nvPr>
            <p:ph idx="1"/>
          </p:nvPr>
        </p:nvPicPr>
        <p:blipFill>
          <a:blip r:embed="rId2" cstate="print"/>
          <a:srcRect/>
          <a:stretch>
            <a:fillRect/>
          </a:stretch>
        </p:blipFill>
        <p:spPr>
          <a:xfrm>
            <a:off x="0" y="0"/>
            <a:ext cx="9829800" cy="68580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5800" y="989013"/>
            <a:ext cx="7543800" cy="641350"/>
          </a:xfrm>
          <a:prstGeom prst="rect">
            <a:avLst/>
          </a:prstGeom>
          <a:noFill/>
          <a:ln w="9525">
            <a:noFill/>
            <a:miter lim="800000"/>
            <a:headEnd/>
            <a:tailEnd/>
          </a:ln>
          <a:effectLst/>
        </p:spPr>
        <p:txBody>
          <a:bodyPr>
            <a:spAutoFit/>
          </a:bodyPr>
          <a:lstStyle/>
          <a:p>
            <a:endParaRPr lang="en-US"/>
          </a:p>
        </p:txBody>
      </p:sp>
      <p:sp>
        <p:nvSpPr>
          <p:cNvPr id="17414" name="Text Box 6"/>
          <p:cNvSpPr txBox="1">
            <a:spLocks noChangeArrowheads="1"/>
          </p:cNvSpPr>
          <p:nvPr/>
        </p:nvSpPr>
        <p:spPr bwMode="auto">
          <a:xfrm>
            <a:off x="2193925" y="2589213"/>
            <a:ext cx="5654675" cy="641350"/>
          </a:xfrm>
          <a:prstGeom prst="rect">
            <a:avLst/>
          </a:prstGeom>
          <a:noFill/>
          <a:ln w="9525">
            <a:noFill/>
            <a:miter lim="800000"/>
            <a:headEnd/>
            <a:tailEnd/>
          </a:ln>
          <a:effectLst/>
        </p:spPr>
        <p:txBody>
          <a:bodyPr>
            <a:spAutoFit/>
          </a:bodyPr>
          <a:lstStyle/>
          <a:p>
            <a:endParaRPr lang="en-US"/>
          </a:p>
        </p:txBody>
      </p:sp>
      <p:sp>
        <p:nvSpPr>
          <p:cNvPr id="17415" name="Rectangle 7"/>
          <p:cNvSpPr>
            <a:spLocks noChangeArrowheads="1"/>
          </p:cNvSpPr>
          <p:nvPr/>
        </p:nvSpPr>
        <p:spPr bwMode="auto">
          <a:xfrm>
            <a:off x="0" y="0"/>
            <a:ext cx="9144000" cy="6550025"/>
          </a:xfrm>
          <a:prstGeom prst="rect">
            <a:avLst/>
          </a:prstGeom>
          <a:noFill/>
          <a:ln w="9525">
            <a:noFill/>
            <a:miter lim="800000"/>
            <a:headEnd/>
            <a:tailEnd/>
          </a:ln>
          <a:effectLst/>
        </p:spPr>
        <p:txBody>
          <a:bodyPr>
            <a:spAutoFit/>
          </a:bodyPr>
          <a:lstStyle/>
          <a:p>
            <a:r>
              <a:rPr lang="en-US" sz="4400"/>
              <a:t>Vicksburg, Mississippi</a:t>
            </a:r>
          </a:p>
          <a:p>
            <a:r>
              <a:rPr lang="en-US" sz="4400"/>
              <a:t>Union Commander: General </a:t>
            </a:r>
          </a:p>
          <a:p>
            <a:r>
              <a:rPr lang="en-US" sz="4400"/>
              <a:t>Ulysses Grant</a:t>
            </a:r>
          </a:p>
          <a:p>
            <a:r>
              <a:rPr lang="en-US" sz="4400"/>
              <a:t>Confederate: General Joseph </a:t>
            </a:r>
          </a:p>
          <a:p>
            <a:r>
              <a:rPr lang="en-US" sz="4400"/>
              <a:t>E. Johnston</a:t>
            </a:r>
          </a:p>
          <a:p>
            <a:r>
              <a:rPr lang="en-US" sz="4400"/>
              <a:t>May 19- July 4 1863</a:t>
            </a:r>
          </a:p>
          <a:p>
            <a:r>
              <a:rPr lang="en-US" sz="4400"/>
              <a:t>Casualties:  </a:t>
            </a:r>
          </a:p>
          <a:p>
            <a:r>
              <a:rPr lang="en-US" b="1"/>
              <a:t>Union Casualties:</a:t>
            </a:r>
            <a:r>
              <a:rPr lang="en-US"/>
              <a:t> 10,142</a:t>
            </a:r>
            <a:br>
              <a:rPr lang="en-US"/>
            </a:br>
            <a:r>
              <a:rPr lang="en-US" b="1"/>
              <a:t>Confederate Casualties:</a:t>
            </a:r>
            <a:r>
              <a:rPr lang="en-US"/>
              <a:t> 9,091 </a:t>
            </a:r>
            <a:endParaRPr lang="en-US" sz="4400"/>
          </a:p>
          <a:p>
            <a:r>
              <a:rPr lang="en-US" sz="4400"/>
              <a:t>Winner:  Union</a:t>
            </a:r>
          </a:p>
        </p:txBody>
      </p:sp>
      <p:sp>
        <p:nvSpPr>
          <p:cNvPr id="17417" name="Text Box 9"/>
          <p:cNvSpPr txBox="1">
            <a:spLocks noChangeArrowheads="1"/>
          </p:cNvSpPr>
          <p:nvPr/>
        </p:nvSpPr>
        <p:spPr bwMode="auto">
          <a:xfrm>
            <a:off x="5867400" y="6216650"/>
            <a:ext cx="3810000" cy="641350"/>
          </a:xfrm>
          <a:prstGeom prst="rect">
            <a:avLst/>
          </a:prstGeom>
          <a:noFill/>
          <a:ln w="9525">
            <a:noFill/>
            <a:miter lim="800000"/>
            <a:headEnd/>
            <a:tailEnd/>
          </a:ln>
          <a:effectLst/>
        </p:spPr>
        <p:txBody>
          <a:bodyPr>
            <a:spAutoFit/>
          </a:bodyPr>
          <a:lstStyle/>
          <a:p>
            <a:endParaRPr lang="en-US"/>
          </a:p>
        </p:txBody>
      </p:sp>
      <p:pic>
        <p:nvPicPr>
          <p:cNvPr id="17419" name="Picture 11" descr="Joseph%20E"/>
          <p:cNvPicPr>
            <a:picLocks noChangeAspect="1" noChangeArrowheads="1"/>
          </p:cNvPicPr>
          <p:nvPr/>
        </p:nvPicPr>
        <p:blipFill>
          <a:blip r:embed="rId2" cstate="print"/>
          <a:srcRect/>
          <a:stretch>
            <a:fillRect/>
          </a:stretch>
        </p:blipFill>
        <p:spPr bwMode="auto">
          <a:xfrm>
            <a:off x="6745288" y="152400"/>
            <a:ext cx="2398712" cy="3505200"/>
          </a:xfrm>
          <a:prstGeom prst="rect">
            <a:avLst/>
          </a:prstGeom>
          <a:noFill/>
        </p:spPr>
      </p:pic>
      <p:pic>
        <p:nvPicPr>
          <p:cNvPr id="17423" name="Picture 15" descr="General%20Ulyesses%20S"/>
          <p:cNvPicPr>
            <a:picLocks noChangeAspect="1" noChangeArrowheads="1"/>
          </p:cNvPicPr>
          <p:nvPr/>
        </p:nvPicPr>
        <p:blipFill>
          <a:blip r:embed="rId3" cstate="print"/>
          <a:srcRect/>
          <a:stretch>
            <a:fillRect/>
          </a:stretch>
        </p:blipFill>
        <p:spPr bwMode="auto">
          <a:xfrm>
            <a:off x="5334000" y="2743200"/>
            <a:ext cx="3505200" cy="2628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179388"/>
            <a:ext cx="9144000" cy="6678612"/>
          </a:xfrm>
          <a:prstGeom prst="rect">
            <a:avLst/>
          </a:prstGeom>
          <a:noFill/>
          <a:ln w="9525">
            <a:noFill/>
            <a:miter lim="800000"/>
            <a:headEnd/>
            <a:tailEnd/>
          </a:ln>
          <a:effectLst/>
        </p:spPr>
        <p:txBody>
          <a:bodyPr>
            <a:spAutoFit/>
          </a:bodyPr>
          <a:lstStyle/>
          <a:p>
            <a:r>
              <a:rPr lang="en-US" sz="4800"/>
              <a:t>Significance:</a:t>
            </a:r>
          </a:p>
          <a:p>
            <a:pPr>
              <a:buFontTx/>
              <a:buChar char="•"/>
            </a:pPr>
            <a:r>
              <a:rPr lang="en-US" sz="4800"/>
              <a:t>Grant was bogged down for 3 months </a:t>
            </a:r>
          </a:p>
          <a:p>
            <a:pPr>
              <a:buFontTx/>
              <a:buChar char="•"/>
            </a:pPr>
            <a:r>
              <a:rPr lang="en-US" sz="4800"/>
              <a:t>It was the most important victory in the west.  </a:t>
            </a:r>
          </a:p>
          <a:p>
            <a:pPr>
              <a:buFontTx/>
              <a:buChar char="•"/>
            </a:pPr>
            <a:r>
              <a:rPr lang="en-US" sz="4800"/>
              <a:t>Vicksburg was the key to the Mississippi.  </a:t>
            </a:r>
          </a:p>
          <a:p>
            <a:pPr>
              <a:buFontTx/>
              <a:buChar char="•"/>
            </a:pPr>
            <a:r>
              <a:rPr lang="en-US" sz="4800"/>
              <a:t>The Confederacy was split in two by the mighty river.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457200" y="0"/>
            <a:ext cx="7772400" cy="16764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Gettysburg</a:t>
            </a:r>
          </a:p>
        </p:txBody>
      </p:sp>
      <p:sp>
        <p:nvSpPr>
          <p:cNvPr id="24580" name="Rectangle 4"/>
          <p:cNvSpPr>
            <a:spLocks noChangeArrowheads="1"/>
          </p:cNvSpPr>
          <p:nvPr/>
        </p:nvSpPr>
        <p:spPr bwMode="auto">
          <a:xfrm>
            <a:off x="2286000" y="2743200"/>
            <a:ext cx="285750" cy="457200"/>
          </a:xfrm>
          <a:prstGeom prst="rect">
            <a:avLst/>
          </a:prstGeom>
          <a:noFill/>
          <a:ln w="9525">
            <a:noFill/>
            <a:miter lim="800000"/>
            <a:headEnd/>
            <a:tailEnd/>
          </a:ln>
          <a:effectLst/>
        </p:spPr>
        <p:txBody>
          <a:bodyPr wrap="none">
            <a:spAutoFit/>
          </a:bodyPr>
          <a:lstStyle/>
          <a:p>
            <a:r>
              <a:rPr lang="en-US" sz="2400"/>
              <a:t>-</a:t>
            </a:r>
          </a:p>
        </p:txBody>
      </p:sp>
      <p:sp>
        <p:nvSpPr>
          <p:cNvPr id="24582" name="Text Box 6"/>
          <p:cNvSpPr txBox="1">
            <a:spLocks noChangeArrowheads="1"/>
          </p:cNvSpPr>
          <p:nvPr/>
        </p:nvSpPr>
        <p:spPr bwMode="auto">
          <a:xfrm>
            <a:off x="1752600" y="2133600"/>
            <a:ext cx="5441950" cy="641350"/>
          </a:xfrm>
          <a:prstGeom prst="rect">
            <a:avLst/>
          </a:prstGeom>
          <a:noFill/>
          <a:ln w="9525">
            <a:noFill/>
            <a:miter lim="800000"/>
            <a:headEnd/>
            <a:tailEnd/>
          </a:ln>
          <a:effectLst/>
        </p:spPr>
        <p:txBody>
          <a:bodyPr>
            <a:spAutoFit/>
          </a:bodyPr>
          <a:lstStyle/>
          <a:p>
            <a:endParaRPr lang="en-US"/>
          </a:p>
        </p:txBody>
      </p:sp>
      <p:sp>
        <p:nvSpPr>
          <p:cNvPr id="24583" name="Text Box 7"/>
          <p:cNvSpPr txBox="1">
            <a:spLocks noChangeArrowheads="1"/>
          </p:cNvSpPr>
          <p:nvPr/>
        </p:nvSpPr>
        <p:spPr bwMode="auto">
          <a:xfrm flipH="1">
            <a:off x="2911475" y="1370013"/>
            <a:ext cx="365125" cy="641350"/>
          </a:xfrm>
          <a:prstGeom prst="rect">
            <a:avLst/>
          </a:prstGeom>
          <a:noFill/>
          <a:ln w="9525">
            <a:noFill/>
            <a:miter lim="800000"/>
            <a:headEnd/>
            <a:tailEnd/>
          </a:ln>
          <a:effectLst/>
        </p:spPr>
        <p:txBody>
          <a:bodyPr>
            <a:spAutoFit/>
          </a:bodyPr>
          <a:lstStyle/>
          <a:p>
            <a:endParaRPr lang="en-US"/>
          </a:p>
        </p:txBody>
      </p:sp>
      <p:pic>
        <p:nvPicPr>
          <p:cNvPr id="24585" name="Picture 9"/>
          <p:cNvPicPr>
            <a:picLocks noChangeAspect="1" noChangeArrowheads="1"/>
          </p:cNvPicPr>
          <p:nvPr/>
        </p:nvPicPr>
        <p:blipFill>
          <a:blip r:embed="rId2" cstate="print"/>
          <a:srcRect/>
          <a:stretch>
            <a:fillRect/>
          </a:stretch>
        </p:blipFill>
        <p:spPr bwMode="auto">
          <a:xfrm>
            <a:off x="5029200" y="1752600"/>
            <a:ext cx="3625850" cy="4092575"/>
          </a:xfrm>
          <a:prstGeom prst="rect">
            <a:avLst/>
          </a:prstGeom>
          <a:noFill/>
        </p:spPr>
      </p:pic>
      <p:pic>
        <p:nvPicPr>
          <p:cNvPr id="24586" name="Picture 10"/>
          <p:cNvPicPr>
            <a:picLocks noChangeAspect="1" noChangeArrowheads="1"/>
          </p:cNvPicPr>
          <p:nvPr/>
        </p:nvPicPr>
        <p:blipFill>
          <a:blip r:embed="rId3" cstate="print"/>
          <a:srcRect/>
          <a:stretch>
            <a:fillRect/>
          </a:stretch>
        </p:blipFill>
        <p:spPr bwMode="auto">
          <a:xfrm>
            <a:off x="457200" y="1981200"/>
            <a:ext cx="3962400" cy="3429000"/>
          </a:xfrm>
          <a:prstGeom prst="rect">
            <a:avLst/>
          </a:prstGeom>
          <a:noFill/>
        </p:spPr>
      </p:pic>
      <p:sp>
        <p:nvSpPr>
          <p:cNvPr id="24587" name="Text Box 11"/>
          <p:cNvSpPr txBox="1">
            <a:spLocks noChangeArrowheads="1"/>
          </p:cNvSpPr>
          <p:nvPr/>
        </p:nvSpPr>
        <p:spPr bwMode="auto">
          <a:xfrm>
            <a:off x="762000" y="5562600"/>
            <a:ext cx="3200400" cy="641350"/>
          </a:xfrm>
          <a:prstGeom prst="rect">
            <a:avLst/>
          </a:prstGeom>
          <a:noFill/>
          <a:ln w="9525">
            <a:noFill/>
            <a:miter lim="800000"/>
            <a:headEnd/>
            <a:tailEnd/>
          </a:ln>
          <a:effectLst/>
        </p:spPr>
        <p:txBody>
          <a:bodyPr>
            <a:spAutoFit/>
          </a:bodyPr>
          <a:lstStyle/>
          <a:p>
            <a:r>
              <a:rPr lang="en-US"/>
              <a:t>Little Roundtop</a:t>
            </a:r>
          </a:p>
        </p:txBody>
      </p:sp>
      <p:sp>
        <p:nvSpPr>
          <p:cNvPr id="24588" name="Text Box 12"/>
          <p:cNvSpPr txBox="1">
            <a:spLocks noChangeArrowheads="1"/>
          </p:cNvSpPr>
          <p:nvPr/>
        </p:nvSpPr>
        <p:spPr bwMode="auto">
          <a:xfrm>
            <a:off x="5257800" y="5867400"/>
            <a:ext cx="4267200" cy="641350"/>
          </a:xfrm>
          <a:prstGeom prst="rect">
            <a:avLst/>
          </a:prstGeom>
          <a:noFill/>
          <a:ln w="9525">
            <a:noFill/>
            <a:miter lim="800000"/>
            <a:headEnd/>
            <a:tailEnd/>
          </a:ln>
          <a:effectLst/>
        </p:spPr>
        <p:txBody>
          <a:bodyPr>
            <a:spAutoFit/>
          </a:bodyPr>
          <a:lstStyle/>
          <a:p>
            <a:r>
              <a:rPr lang="en-US"/>
              <a:t>Robert E. Lee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0"/>
            <a:ext cx="9144000" cy="6121400"/>
          </a:xfrm>
          <a:prstGeom prst="rect">
            <a:avLst/>
          </a:prstGeom>
          <a:noFill/>
          <a:ln w="9525">
            <a:noFill/>
            <a:miter lim="800000"/>
            <a:headEnd/>
            <a:tailEnd/>
          </a:ln>
          <a:effectLst/>
        </p:spPr>
        <p:txBody>
          <a:bodyPr>
            <a:spAutoFit/>
          </a:bodyPr>
          <a:lstStyle/>
          <a:p>
            <a:r>
              <a:rPr lang="en-US" sz="4400"/>
              <a:t>Gettysburg, Pennsylvania</a:t>
            </a:r>
          </a:p>
          <a:p>
            <a:r>
              <a:rPr lang="en-US" sz="4400"/>
              <a:t>Union Commander :</a:t>
            </a:r>
          </a:p>
          <a:p>
            <a:r>
              <a:rPr lang="en-US" sz="4400"/>
              <a:t>General George Meade</a:t>
            </a:r>
          </a:p>
          <a:p>
            <a:r>
              <a:rPr lang="en-US" sz="4400"/>
              <a:t>Confederate Commander: </a:t>
            </a:r>
          </a:p>
          <a:p>
            <a:r>
              <a:rPr lang="en-US" sz="4400"/>
              <a:t>Robert E. Lee</a:t>
            </a:r>
          </a:p>
          <a:p>
            <a:r>
              <a:rPr lang="en-US" sz="4400"/>
              <a:t>July 1-3, 1863</a:t>
            </a:r>
          </a:p>
          <a:p>
            <a:r>
              <a:rPr lang="en-US" sz="4400"/>
              <a:t>Casualties:  Union-23,049 </a:t>
            </a:r>
          </a:p>
          <a:p>
            <a:r>
              <a:rPr lang="en-US" sz="4400"/>
              <a:t>Confederate-28,063</a:t>
            </a:r>
          </a:p>
          <a:p>
            <a:r>
              <a:rPr lang="en-US" sz="4400"/>
              <a:t>Winner:  Union</a:t>
            </a:r>
          </a:p>
        </p:txBody>
      </p:sp>
      <p:pic>
        <p:nvPicPr>
          <p:cNvPr id="25603" name="Picture 3"/>
          <p:cNvPicPr>
            <a:picLocks noChangeAspect="1" noChangeArrowheads="1"/>
          </p:cNvPicPr>
          <p:nvPr/>
        </p:nvPicPr>
        <p:blipFill>
          <a:blip r:embed="rId2" cstate="print"/>
          <a:srcRect/>
          <a:stretch>
            <a:fillRect/>
          </a:stretch>
        </p:blipFill>
        <p:spPr bwMode="auto">
          <a:xfrm>
            <a:off x="6324600" y="0"/>
            <a:ext cx="2579688" cy="3200400"/>
          </a:xfrm>
          <a:prstGeom prst="rect">
            <a:avLst/>
          </a:prstGeom>
          <a:noFill/>
        </p:spPr>
      </p:pic>
      <p:pic>
        <p:nvPicPr>
          <p:cNvPr id="25604" name="Picture 4"/>
          <p:cNvPicPr>
            <a:picLocks noChangeAspect="1" noChangeArrowheads="1"/>
          </p:cNvPicPr>
          <p:nvPr/>
        </p:nvPicPr>
        <p:blipFill>
          <a:blip r:embed="rId3" cstate="print"/>
          <a:srcRect/>
          <a:stretch>
            <a:fillRect/>
          </a:stretch>
        </p:blipFill>
        <p:spPr bwMode="auto">
          <a:xfrm>
            <a:off x="6477000" y="3276600"/>
            <a:ext cx="2527300" cy="3581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jstba"/>
          <p:cNvPicPr>
            <a:picLocks noGrp="1" noChangeAspect="1" noChangeArrowheads="1"/>
          </p:cNvPicPr>
          <p:nvPr>
            <p:ph sz="half" idx="4294967295"/>
          </p:nvPr>
        </p:nvPicPr>
        <p:blipFill>
          <a:blip r:embed="rId2" cstate="print"/>
          <a:srcRect/>
          <a:stretch>
            <a:fillRect/>
          </a:stretch>
        </p:blipFill>
        <p:spPr>
          <a:xfrm>
            <a:off x="0" y="2895600"/>
            <a:ext cx="4038600" cy="4114800"/>
          </a:xfrm>
          <a:noFill/>
          <a:ln/>
        </p:spPr>
      </p:pic>
      <p:pic>
        <p:nvPicPr>
          <p:cNvPr id="57354" name="Picture 10" descr="gallo1"/>
          <p:cNvPicPr>
            <a:picLocks noGrp="1" noChangeAspect="1" noChangeArrowheads="1"/>
          </p:cNvPicPr>
          <p:nvPr>
            <p:ph sz="half" idx="4294967295"/>
          </p:nvPr>
        </p:nvPicPr>
        <p:blipFill>
          <a:blip r:embed="rId3" cstate="print"/>
          <a:srcRect/>
          <a:stretch>
            <a:fillRect/>
          </a:stretch>
        </p:blipFill>
        <p:spPr>
          <a:xfrm>
            <a:off x="3733800" y="2895600"/>
            <a:ext cx="5410200" cy="4211638"/>
          </a:xfrm>
          <a:noFill/>
          <a:ln/>
        </p:spPr>
      </p:pic>
      <p:sp>
        <p:nvSpPr>
          <p:cNvPr id="57348" name="Rectangle 4"/>
          <p:cNvSpPr>
            <a:spLocks noChangeArrowheads="1"/>
          </p:cNvSpPr>
          <p:nvPr/>
        </p:nvSpPr>
        <p:spPr bwMode="auto">
          <a:xfrm>
            <a:off x="0" y="0"/>
            <a:ext cx="8991600" cy="1917700"/>
          </a:xfrm>
          <a:prstGeom prst="rect">
            <a:avLst/>
          </a:prstGeom>
          <a:noFill/>
          <a:ln w="9525">
            <a:noFill/>
            <a:miter lim="800000"/>
            <a:headEnd/>
            <a:tailEnd/>
          </a:ln>
          <a:effectLst/>
        </p:spPr>
        <p:txBody>
          <a:bodyPr>
            <a:spAutoFit/>
          </a:bodyPr>
          <a:lstStyle/>
          <a:p>
            <a:r>
              <a:rPr lang="en-US" sz="2400">
                <a:latin typeface="Century Gothic" pitchFamily="34" charset="0"/>
              </a:rPr>
              <a:t>After success at Fredericksburg and Chancellorsville, Lee invades the north again.  After trying to break the union lines for 2 days, Lee tries a frontal assault on entrenched union forces. This was known as Pickett’s charge.  This attempt failed miserably.  Lee ultimately retreats to Virginia.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Gettysburg_Battle_Map_Day1"/>
          <p:cNvPicPr>
            <a:picLocks noGrp="1" noChangeAspect="1" noChangeArrowheads="1"/>
          </p:cNvPicPr>
          <p:nvPr>
            <p:ph/>
          </p:nvPr>
        </p:nvPicPr>
        <p:blipFill>
          <a:blip r:embed="rId2" cstate="print"/>
          <a:srcRect/>
          <a:stretch>
            <a:fillRect/>
          </a:stretch>
        </p:blipFill>
        <p:spPr>
          <a:xfrm>
            <a:off x="0" y="0"/>
            <a:ext cx="2971800" cy="6629400"/>
          </a:xfrm>
          <a:noFill/>
          <a:ln/>
        </p:spPr>
      </p:pic>
      <p:pic>
        <p:nvPicPr>
          <p:cNvPr id="58377" name="Picture 9" descr="Gettysburg_Battle_Map_Day2"/>
          <p:cNvPicPr>
            <a:picLocks noGrp="1" noChangeAspect="1" noChangeArrowheads="1"/>
          </p:cNvPicPr>
          <p:nvPr>
            <p:ph sz="quarter" idx="4294967295"/>
          </p:nvPr>
        </p:nvPicPr>
        <p:blipFill>
          <a:blip r:embed="rId3" cstate="print"/>
          <a:srcRect/>
          <a:stretch>
            <a:fillRect/>
          </a:stretch>
        </p:blipFill>
        <p:spPr>
          <a:xfrm>
            <a:off x="2971800" y="0"/>
            <a:ext cx="3276600" cy="6705600"/>
          </a:xfrm>
          <a:noFill/>
          <a:ln/>
        </p:spPr>
      </p:pic>
      <p:pic>
        <p:nvPicPr>
          <p:cNvPr id="58381" name="Picture 13" descr="Gettysburg_Battle_Map_Day3"/>
          <p:cNvPicPr>
            <a:picLocks noGrp="1" noChangeAspect="1" noChangeArrowheads="1"/>
          </p:cNvPicPr>
          <p:nvPr>
            <p:ph sz="quarter" idx="4294967295"/>
          </p:nvPr>
        </p:nvPicPr>
        <p:blipFill>
          <a:blip r:embed="rId4" cstate="print"/>
          <a:srcRect/>
          <a:stretch>
            <a:fillRect/>
          </a:stretch>
        </p:blipFill>
        <p:spPr>
          <a:xfrm>
            <a:off x="6248400" y="228600"/>
            <a:ext cx="3238500" cy="6248400"/>
          </a:xfr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3448050"/>
          </a:xfrm>
          <a:prstGeom prst="rect">
            <a:avLst/>
          </a:prstGeom>
          <a:noFill/>
          <a:ln w="9525">
            <a:noFill/>
            <a:miter lim="800000"/>
            <a:headEnd/>
            <a:tailEnd/>
          </a:ln>
          <a:effectLst/>
        </p:spPr>
        <p:txBody>
          <a:bodyPr>
            <a:spAutoFit/>
          </a:bodyPr>
          <a:lstStyle/>
          <a:p>
            <a:r>
              <a:rPr lang="en-US" sz="4000" b="1"/>
              <a:t>Significance:</a:t>
            </a:r>
          </a:p>
          <a:p>
            <a:pPr>
              <a:buFontTx/>
              <a:buChar char="•"/>
            </a:pPr>
            <a:r>
              <a:rPr lang="en-US">
                <a:latin typeface="Century Gothic" pitchFamily="34" charset="0"/>
              </a:rPr>
              <a:t>The turning point of the war. </a:t>
            </a:r>
          </a:p>
          <a:p>
            <a:pPr>
              <a:buFontTx/>
              <a:buChar char="•"/>
            </a:pPr>
            <a:endParaRPr lang="en-US">
              <a:latin typeface="Century Gothic" pitchFamily="34" charset="0"/>
            </a:endParaRPr>
          </a:p>
          <a:p>
            <a:pPr>
              <a:buFontTx/>
              <a:buChar char="•"/>
            </a:pPr>
            <a:r>
              <a:rPr lang="en-US">
                <a:latin typeface="Century Gothic" pitchFamily="34" charset="0"/>
              </a:rPr>
              <a:t>This would be the last chance for the South to win the war and threaten the North.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581400"/>
            <a:ext cx="3352800" cy="1373188"/>
          </a:xfrm>
          <a:prstGeom prst="rect">
            <a:avLst/>
          </a:prstGeom>
          <a:noFill/>
          <a:ln w="9525">
            <a:noFill/>
            <a:miter lim="800000"/>
            <a:headEnd/>
            <a:tailEnd/>
          </a:ln>
          <a:effectLst/>
        </p:spPr>
        <p:txBody>
          <a:bodyPr>
            <a:spAutoFit/>
          </a:bodyPr>
          <a:lstStyle/>
          <a:p>
            <a:r>
              <a:rPr lang="en-US" sz="2800"/>
              <a:t>Joshua Chamberlain. Former teacher turned hero at Gettysburg.</a:t>
            </a:r>
          </a:p>
        </p:txBody>
      </p:sp>
      <p:pic>
        <p:nvPicPr>
          <p:cNvPr id="6149" name="Picture 5"/>
          <p:cNvPicPr>
            <a:picLocks noChangeAspect="1" noChangeArrowheads="1"/>
          </p:cNvPicPr>
          <p:nvPr/>
        </p:nvPicPr>
        <p:blipFill>
          <a:blip r:embed="rId2" cstate="print"/>
          <a:srcRect/>
          <a:stretch>
            <a:fillRect/>
          </a:stretch>
        </p:blipFill>
        <p:spPr bwMode="auto">
          <a:xfrm>
            <a:off x="228600" y="0"/>
            <a:ext cx="2667000" cy="3414713"/>
          </a:xfrm>
          <a:prstGeom prst="rect">
            <a:avLst/>
          </a:prstGeom>
          <a:noFill/>
        </p:spPr>
      </p:pic>
      <p:sp>
        <p:nvSpPr>
          <p:cNvPr id="6150" name="Text Box 6"/>
          <p:cNvSpPr txBox="1">
            <a:spLocks noChangeArrowheads="1"/>
          </p:cNvSpPr>
          <p:nvPr/>
        </p:nvSpPr>
        <p:spPr bwMode="auto">
          <a:xfrm>
            <a:off x="3505200" y="0"/>
            <a:ext cx="5867400" cy="3990975"/>
          </a:xfrm>
          <a:prstGeom prst="rect">
            <a:avLst/>
          </a:prstGeom>
          <a:noFill/>
          <a:ln w="9525">
            <a:noFill/>
            <a:miter lim="800000"/>
            <a:headEnd/>
            <a:tailEnd/>
          </a:ln>
          <a:effectLst/>
        </p:spPr>
        <p:txBody>
          <a:bodyPr>
            <a:spAutoFit/>
          </a:bodyPr>
          <a:lstStyle/>
          <a:p>
            <a:r>
              <a:rPr lang="en-US" sz="3200">
                <a:solidFill>
                  <a:srgbClr val="000000"/>
                </a:solidFill>
                <a:latin typeface="Times New Roman" pitchFamily="18" charset="0"/>
              </a:rPr>
              <a:t>Colonel Chamberlain and the 20th Maine held the extreme left flank of the Union line against a fierce rebel attack, and the surrender of Lee's Army of Northern Virginia at Appomattox, when Grant chose Chamberlain to receive the formal surrender of weapons and colors </a:t>
            </a:r>
          </a:p>
        </p:txBody>
      </p:sp>
      <p:pic>
        <p:nvPicPr>
          <p:cNvPr id="6152" name="Picture 8" descr="Gettysburgss"/>
          <p:cNvPicPr>
            <a:picLocks noChangeAspect="1" noChangeArrowheads="1"/>
          </p:cNvPicPr>
          <p:nvPr/>
        </p:nvPicPr>
        <p:blipFill>
          <a:blip r:embed="rId3" cstate="print"/>
          <a:srcRect/>
          <a:stretch>
            <a:fillRect/>
          </a:stretch>
        </p:blipFill>
        <p:spPr bwMode="auto">
          <a:xfrm>
            <a:off x="3352800" y="3886200"/>
            <a:ext cx="4572000" cy="34194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0" y="5029200"/>
            <a:ext cx="5943600" cy="15240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Atlanta (Sherman's march)</a:t>
            </a:r>
          </a:p>
        </p:txBody>
      </p:sp>
      <p:pic>
        <p:nvPicPr>
          <p:cNvPr id="30728" name="Picture 8" descr="shermarch2"/>
          <p:cNvPicPr>
            <a:picLocks noChangeAspect="1" noChangeArrowheads="1"/>
          </p:cNvPicPr>
          <p:nvPr/>
        </p:nvPicPr>
        <p:blipFill>
          <a:blip r:embed="rId2" cstate="print"/>
          <a:srcRect/>
          <a:stretch>
            <a:fillRect/>
          </a:stretch>
        </p:blipFill>
        <p:spPr bwMode="auto">
          <a:xfrm>
            <a:off x="0" y="0"/>
            <a:ext cx="7010400" cy="4867275"/>
          </a:xfrm>
          <a:prstGeom prst="rect">
            <a:avLst/>
          </a:prstGeom>
          <a:noFill/>
        </p:spPr>
      </p:pic>
      <p:pic>
        <p:nvPicPr>
          <p:cNvPr id="30726" name="Picture 6" descr="sherman2"/>
          <p:cNvPicPr>
            <a:picLocks noChangeAspect="1" noChangeArrowheads="1"/>
          </p:cNvPicPr>
          <p:nvPr/>
        </p:nvPicPr>
        <p:blipFill>
          <a:blip r:embed="rId3" cstate="print"/>
          <a:srcRect/>
          <a:stretch>
            <a:fillRect/>
          </a:stretch>
        </p:blipFill>
        <p:spPr bwMode="auto">
          <a:xfrm>
            <a:off x="6096000" y="3124200"/>
            <a:ext cx="3389313" cy="4267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66800" y="304800"/>
            <a:ext cx="7239000" cy="5578475"/>
          </a:xfrm>
          <a:prstGeom prst="rect">
            <a:avLst/>
          </a:prstGeom>
          <a:noFill/>
          <a:ln w="9525">
            <a:noFill/>
            <a:miter lim="800000"/>
            <a:headEnd/>
            <a:tailEnd/>
          </a:ln>
          <a:effectLst/>
        </p:spPr>
        <p:txBody>
          <a:bodyPr>
            <a:spAutoFit/>
          </a:bodyPr>
          <a:lstStyle/>
          <a:p>
            <a:r>
              <a:rPr lang="en-US" sz="4000" b="1">
                <a:latin typeface="Century Gothic" pitchFamily="34" charset="0"/>
              </a:rPr>
              <a:t>Significance:</a:t>
            </a:r>
          </a:p>
          <a:p>
            <a:pPr>
              <a:buFontTx/>
              <a:buChar char="•"/>
            </a:pPr>
            <a:r>
              <a:rPr lang="en-US" sz="4000">
                <a:latin typeface="Century Gothic" pitchFamily="34" charset="0"/>
              </a:rPr>
              <a:t>First battle of Civil War.</a:t>
            </a:r>
          </a:p>
          <a:p>
            <a:pPr>
              <a:buFontTx/>
              <a:buChar char="•"/>
            </a:pPr>
            <a:r>
              <a:rPr lang="en-US" sz="4000">
                <a:latin typeface="Century Gothic" pitchFamily="34" charset="0"/>
              </a:rPr>
              <a:t>Raised false hopes for a quick war.</a:t>
            </a:r>
          </a:p>
          <a:p>
            <a:pPr>
              <a:buFontTx/>
              <a:buChar char="•"/>
            </a:pPr>
            <a:r>
              <a:rPr lang="en-US" sz="4000">
                <a:latin typeface="Century Gothic" pitchFamily="34" charset="0"/>
              </a:rPr>
              <a:t>Lincoln then asked for 100,000 volunteers.</a:t>
            </a:r>
          </a:p>
          <a:p>
            <a:pPr>
              <a:buFontTx/>
              <a:buChar char="•"/>
            </a:pPr>
            <a:r>
              <a:rPr lang="en-US" sz="4000">
                <a:latin typeface="Century Gothic" pitchFamily="34" charset="0"/>
              </a:rPr>
              <a:t>General Beauregard was a student of Major Anderson while at Westpoint...weird!!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SOL041604"/>
          <p:cNvPicPr>
            <a:picLocks noGrp="1" noChangeAspect="1" noChangeArrowheads="1"/>
          </p:cNvPicPr>
          <p:nvPr>
            <p:ph/>
          </p:nvPr>
        </p:nvPicPr>
        <p:blipFill>
          <a:blip r:embed="rId2" cstate="print"/>
          <a:srcRect/>
          <a:stretch>
            <a:fillRect/>
          </a:stretch>
        </p:blipFill>
        <p:spPr>
          <a:xfrm>
            <a:off x="0" y="80963"/>
            <a:ext cx="8991600" cy="659765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457200"/>
            <a:ext cx="8991600" cy="3937000"/>
          </a:xfrm>
          <a:prstGeom prst="rect">
            <a:avLst/>
          </a:prstGeom>
          <a:noFill/>
          <a:ln w="9525">
            <a:noFill/>
            <a:miter lim="800000"/>
            <a:headEnd/>
            <a:tailEnd/>
          </a:ln>
          <a:effectLst/>
        </p:spPr>
        <p:txBody>
          <a:bodyPr>
            <a:spAutoFit/>
          </a:bodyPr>
          <a:lstStyle/>
          <a:p>
            <a:r>
              <a:rPr lang="en-US"/>
              <a:t>Atlanta, Georgia (Sherman’s march to the sea)</a:t>
            </a:r>
          </a:p>
          <a:p>
            <a:r>
              <a:rPr lang="en-US"/>
              <a:t>Union Commander: General William Sherman</a:t>
            </a:r>
          </a:p>
          <a:p>
            <a:r>
              <a:rPr lang="en-US"/>
              <a:t>Confederate Commander: General John Hood</a:t>
            </a:r>
          </a:p>
          <a:p>
            <a:r>
              <a:rPr lang="en-US"/>
              <a:t>July 20-September 2, 1864</a:t>
            </a:r>
          </a:p>
          <a:p>
            <a:r>
              <a:rPr lang="en-US"/>
              <a:t>Casualties:  Union-31,623 </a:t>
            </a:r>
          </a:p>
          <a:p>
            <a:r>
              <a:rPr lang="en-US"/>
              <a:t>Confederate-35,044</a:t>
            </a:r>
          </a:p>
          <a:p>
            <a:r>
              <a:rPr lang="en-US"/>
              <a:t>Winner:  Union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4486275"/>
          </a:xfrm>
          <a:prstGeom prst="rect">
            <a:avLst/>
          </a:prstGeom>
          <a:noFill/>
          <a:ln w="9525">
            <a:noFill/>
            <a:miter lim="800000"/>
            <a:headEnd/>
            <a:tailEnd/>
          </a:ln>
          <a:effectLst/>
        </p:spPr>
        <p:txBody>
          <a:bodyPr>
            <a:spAutoFit/>
          </a:bodyPr>
          <a:lstStyle/>
          <a:p>
            <a:r>
              <a:rPr lang="en-US"/>
              <a:t>Significance:</a:t>
            </a:r>
          </a:p>
          <a:p>
            <a:r>
              <a:rPr lang="en-US"/>
              <a:t>The siege of Atlanta by General Sherman ended with the burning of the city by Union troops. After burning the city, Sherman began his famous march to the sea, during which his troops looted and plundered their way across Georgia, destroying nearly everything in their path.</a:t>
            </a:r>
          </a:p>
        </p:txBody>
      </p:sp>
      <p:pic>
        <p:nvPicPr>
          <p:cNvPr id="32772" name="Picture 4" descr="ShermansMarchToSea"/>
          <p:cNvPicPr>
            <a:picLocks noChangeAspect="1" noChangeArrowheads="1"/>
          </p:cNvPicPr>
          <p:nvPr/>
        </p:nvPicPr>
        <p:blipFill>
          <a:blip r:embed="rId2" cstate="print"/>
          <a:srcRect/>
          <a:stretch>
            <a:fillRect/>
          </a:stretch>
        </p:blipFill>
        <p:spPr bwMode="auto">
          <a:xfrm>
            <a:off x="0" y="4567238"/>
            <a:ext cx="3352800" cy="2312987"/>
          </a:xfrm>
          <a:prstGeom prst="rect">
            <a:avLst/>
          </a:prstGeom>
          <a:noFill/>
        </p:spPr>
      </p:pic>
      <p:pic>
        <p:nvPicPr>
          <p:cNvPr id="32774" name="Picture 6" descr="atlanta-depot-II"/>
          <p:cNvPicPr>
            <a:picLocks noChangeAspect="1" noChangeArrowheads="1"/>
          </p:cNvPicPr>
          <p:nvPr/>
        </p:nvPicPr>
        <p:blipFill>
          <a:blip r:embed="rId3" cstate="print"/>
          <a:srcRect/>
          <a:stretch>
            <a:fillRect/>
          </a:stretch>
        </p:blipFill>
        <p:spPr bwMode="auto">
          <a:xfrm>
            <a:off x="2971800" y="4030663"/>
            <a:ext cx="2943225" cy="2827337"/>
          </a:xfrm>
          <a:prstGeom prst="rect">
            <a:avLst/>
          </a:prstGeom>
          <a:noFill/>
        </p:spPr>
      </p:pic>
      <p:pic>
        <p:nvPicPr>
          <p:cNvPr id="32776" name="Picture 8" descr="Gen%20Sherman%20Atlanta%201864%20-%202"/>
          <p:cNvPicPr>
            <a:picLocks noChangeAspect="1" noChangeArrowheads="1"/>
          </p:cNvPicPr>
          <p:nvPr/>
        </p:nvPicPr>
        <p:blipFill>
          <a:blip r:embed="rId4" cstate="print"/>
          <a:srcRect/>
          <a:stretch>
            <a:fillRect/>
          </a:stretch>
        </p:blipFill>
        <p:spPr bwMode="auto">
          <a:xfrm>
            <a:off x="5943600" y="3900488"/>
            <a:ext cx="3200400" cy="308133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981200" y="533400"/>
            <a:ext cx="45085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Surrender at Appomattox</a:t>
            </a:r>
          </a:p>
        </p:txBody>
      </p:sp>
      <p:sp>
        <p:nvSpPr>
          <p:cNvPr id="13315" name="Rectangle 3"/>
          <p:cNvSpPr>
            <a:spLocks noChangeArrowheads="1"/>
          </p:cNvSpPr>
          <p:nvPr/>
        </p:nvSpPr>
        <p:spPr bwMode="auto">
          <a:xfrm>
            <a:off x="381000" y="1404938"/>
            <a:ext cx="8382000" cy="3503612"/>
          </a:xfrm>
          <a:prstGeom prst="rect">
            <a:avLst/>
          </a:prstGeom>
          <a:noFill/>
          <a:ln w="9525">
            <a:noFill/>
            <a:miter lim="800000"/>
            <a:headEnd/>
            <a:tailEnd/>
          </a:ln>
          <a:effectLst/>
        </p:spPr>
        <p:txBody>
          <a:bodyPr>
            <a:spAutoFit/>
          </a:bodyPr>
          <a:lstStyle/>
          <a:p>
            <a:r>
              <a:rPr lang="en-US" sz="3200">
                <a:solidFill>
                  <a:srgbClr val="0000FF"/>
                </a:solidFill>
                <a:latin typeface="Times New Roman" pitchFamily="18" charset="0"/>
              </a:rPr>
              <a:t>On April 9, 1865 Robert E. Lee surrendered his army of Northern Virginia in a little village called Appomattox Courthouse.  Lee surrendered formally to Ulysses S. Grant. The papers of formal surrender were signed in the home of Wilmer Mclean, whose first house was damaged during the first battle of the Civil War.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p:txBody>
          <a:bodyPr/>
          <a:lstStyle/>
          <a:p>
            <a:endParaRPr lang="en-US"/>
          </a:p>
        </p:txBody>
      </p:sp>
      <p:pic>
        <p:nvPicPr>
          <p:cNvPr id="71685" name="Picture 5" descr="surrender"/>
          <p:cNvPicPr>
            <a:picLocks noGrp="1" noChangeAspect="1" noChangeArrowheads="1"/>
          </p:cNvPicPr>
          <p:nvPr>
            <p:ph idx="1"/>
          </p:nvPr>
        </p:nvPicPr>
        <p:blipFill>
          <a:blip r:embed="rId2" cstate="print"/>
          <a:srcRect/>
          <a:stretch>
            <a:fillRect/>
          </a:stretch>
        </p:blipFill>
        <p:spPr>
          <a:xfrm>
            <a:off x="0" y="309563"/>
            <a:ext cx="9525000" cy="6130925"/>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Rocco%20Surrender"/>
          <p:cNvPicPr>
            <a:picLocks noChangeAspect="1" noChangeArrowheads="1"/>
          </p:cNvPicPr>
          <p:nvPr/>
        </p:nvPicPr>
        <p:blipFill>
          <a:blip r:embed="rId2" cstate="print"/>
          <a:srcRect/>
          <a:stretch>
            <a:fillRect/>
          </a:stretch>
        </p:blipFill>
        <p:spPr bwMode="auto">
          <a:xfrm>
            <a:off x="152400" y="560388"/>
            <a:ext cx="8991600" cy="58356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295400" y="1828800"/>
            <a:ext cx="6477000" cy="4318000"/>
          </a:xfrm>
          <a:prstGeom prst="rect">
            <a:avLst/>
          </a:prstGeom>
          <a:noFill/>
        </p:spPr>
      </p:pic>
      <p:sp>
        <p:nvSpPr>
          <p:cNvPr id="14339" name="WordArt 3"/>
          <p:cNvSpPr>
            <a:spLocks noChangeArrowheads="1" noChangeShapeType="1" noTextEdit="1"/>
          </p:cNvSpPr>
          <p:nvPr/>
        </p:nvSpPr>
        <p:spPr bwMode="auto">
          <a:xfrm>
            <a:off x="2209800" y="685800"/>
            <a:ext cx="4330700" cy="5588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Appomatox Courthouse, Virginia</a:t>
            </a:r>
          </a:p>
        </p:txBody>
      </p:sp>
      <p:sp>
        <p:nvSpPr>
          <p:cNvPr id="14340" name="Rectangle 4"/>
          <p:cNvSpPr>
            <a:spLocks noChangeArrowheads="1"/>
          </p:cNvSpPr>
          <p:nvPr/>
        </p:nvSpPr>
        <p:spPr bwMode="auto">
          <a:xfrm>
            <a:off x="8093075" y="360363"/>
            <a:ext cx="184150" cy="641350"/>
          </a:xfrm>
          <a:prstGeom prst="rect">
            <a:avLst/>
          </a:prstGeom>
          <a:noFill/>
          <a:ln w="9525">
            <a:noFill/>
            <a:miter lim="800000"/>
            <a:headEnd/>
            <a:tailEnd/>
          </a:ln>
          <a:effectLst/>
        </p:spPr>
        <p:txBody>
          <a:bodyPr wrap="none">
            <a:spAutoFit/>
          </a:bodyPr>
          <a:lstStyle/>
          <a:p>
            <a:endParaRPr lang="en-US"/>
          </a:p>
        </p:txBody>
      </p:sp>
      <p:sp>
        <p:nvSpPr>
          <p:cNvPr id="14341" name="Text Box 5"/>
          <p:cNvSpPr txBox="1">
            <a:spLocks noChangeArrowheads="1"/>
          </p:cNvSpPr>
          <p:nvPr/>
        </p:nvSpPr>
        <p:spPr bwMode="auto">
          <a:xfrm>
            <a:off x="1143000" y="6216650"/>
            <a:ext cx="8001000" cy="641350"/>
          </a:xfrm>
          <a:prstGeom prst="rect">
            <a:avLst/>
          </a:prstGeom>
          <a:noFill/>
          <a:ln w="9525">
            <a:noFill/>
            <a:miter lim="800000"/>
            <a:headEnd/>
            <a:tailEnd/>
          </a:ln>
          <a:effectLst/>
        </p:spPr>
        <p:txBody>
          <a:bodyPr>
            <a:spAutoFit/>
          </a:bodyPr>
          <a:lstStyle/>
          <a:p>
            <a:r>
              <a:rPr lang="en-US"/>
              <a:t>Lee surrendered to Grant in this home.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title"/>
          </p:nvPr>
        </p:nvSpPr>
        <p:spPr/>
        <p:txBody>
          <a:bodyPr/>
          <a:lstStyle/>
          <a:p>
            <a:endParaRPr lang="en-US"/>
          </a:p>
        </p:txBody>
      </p:sp>
      <p:pic>
        <p:nvPicPr>
          <p:cNvPr id="73733" name="Picture 5" descr="dgwtaa"/>
          <p:cNvPicPr>
            <a:picLocks noGrp="1" noChangeAspect="1" noChangeArrowheads="1"/>
          </p:cNvPicPr>
          <p:nvPr>
            <p:ph idx="1"/>
          </p:nvPr>
        </p:nvPicPr>
        <p:blipFill>
          <a:blip r:embed="rId2" cstate="print"/>
          <a:srcRect/>
          <a:stretch>
            <a:fillRect/>
          </a:stretch>
        </p:blipFill>
        <p:spPr>
          <a:xfrm>
            <a:off x="0" y="762000"/>
            <a:ext cx="8915400" cy="5364163"/>
          </a:xfrm>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6"/>
          <p:cNvSpPr>
            <a:spLocks noGrp="1" noChangeArrowheads="1"/>
          </p:cNvSpPr>
          <p:nvPr>
            <p:ph type="title"/>
          </p:nvPr>
        </p:nvSpPr>
        <p:spPr/>
        <p:txBody>
          <a:bodyPr/>
          <a:lstStyle/>
          <a:p>
            <a:endParaRPr lang="en-US"/>
          </a:p>
        </p:txBody>
      </p:sp>
      <p:pic>
        <p:nvPicPr>
          <p:cNvPr id="75781" name="Picture 5" descr="appomattoxsurrender"/>
          <p:cNvPicPr>
            <a:picLocks noGrp="1" noChangeAspect="1" noChangeArrowheads="1"/>
          </p:cNvPicPr>
          <p:nvPr>
            <p:ph idx="1"/>
          </p:nvPr>
        </p:nvPicPr>
        <p:blipFill>
          <a:blip r:embed="rId2" cstate="print"/>
          <a:srcRect/>
          <a:stretch>
            <a:fillRect/>
          </a:stretch>
        </p:blipFill>
        <p:spPr>
          <a:xfrm>
            <a:off x="0" y="0"/>
            <a:ext cx="8991600" cy="6681788"/>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381000" y="228600"/>
            <a:ext cx="3810000" cy="533400"/>
          </a:xfrm>
          <a:prstGeom prst="rect">
            <a:avLst/>
          </a:prstGeom>
        </p:spPr>
        <p:txBody>
          <a:bodyPr wrap="none" fromWordArt="1">
            <a:prstTxWarp prst="textPlain">
              <a:avLst>
                <a:gd name="adj" fmla="val 51042"/>
              </a:avLst>
            </a:prstTxWarp>
          </a:bodyPr>
          <a:lstStyle/>
          <a:p>
            <a:pPr algn="ctr"/>
            <a:r>
              <a:rPr lang="en-US" kern="10">
                <a:ln w="9525">
                  <a:noFill/>
                  <a:round/>
                  <a:headEnd/>
                  <a:tailEnd/>
                </a:ln>
                <a:solidFill>
                  <a:srgbClr val="336699"/>
                </a:solidFill>
                <a:effectLst>
                  <a:outerShdw dist="45791" dir="2021404" algn="ctr" rotWithShape="0">
                    <a:srgbClr val="C0C0C0"/>
                  </a:outerShdw>
                </a:effectLst>
                <a:latin typeface="Times New Roman"/>
                <a:cs typeface="Times New Roman"/>
              </a:rPr>
              <a:t>First Bull Run</a:t>
            </a:r>
          </a:p>
        </p:txBody>
      </p:sp>
      <p:sp>
        <p:nvSpPr>
          <p:cNvPr id="4100" name="Rectangle 4"/>
          <p:cNvSpPr>
            <a:spLocks noChangeArrowheads="1"/>
          </p:cNvSpPr>
          <p:nvPr/>
        </p:nvSpPr>
        <p:spPr bwMode="auto">
          <a:xfrm>
            <a:off x="0" y="914400"/>
            <a:ext cx="8839200" cy="2227263"/>
          </a:xfrm>
          <a:prstGeom prst="rect">
            <a:avLst/>
          </a:prstGeom>
          <a:noFill/>
          <a:ln w="9525">
            <a:noFill/>
            <a:miter lim="800000"/>
            <a:headEnd/>
            <a:tailEnd/>
          </a:ln>
          <a:effectLst/>
        </p:spPr>
        <p:txBody>
          <a:bodyPr>
            <a:spAutoFit/>
          </a:bodyPr>
          <a:lstStyle/>
          <a:p>
            <a:r>
              <a:rPr lang="en-US" sz="3200" b="1">
                <a:solidFill>
                  <a:srgbClr val="000000"/>
                </a:solidFill>
                <a:latin typeface="Century Gothic" pitchFamily="34" charset="0"/>
              </a:rPr>
              <a:t>First Battle of Bull Run July 1861</a:t>
            </a:r>
            <a:r>
              <a:rPr lang="en-US" sz="3200">
                <a:solidFill>
                  <a:srgbClr val="000000"/>
                </a:solidFill>
                <a:latin typeface="Century Gothic" pitchFamily="34" charset="0"/>
              </a:rPr>
              <a:t> </a:t>
            </a:r>
          </a:p>
          <a:p>
            <a:r>
              <a:rPr lang="en-US" sz="1800" b="1">
                <a:solidFill>
                  <a:srgbClr val="000000"/>
                </a:solidFill>
                <a:latin typeface="Century Gothic" pitchFamily="34" charset="0"/>
              </a:rPr>
              <a:t>Public demand pushed General-in-Chief Winfield Scott to advance on the South before adequately training Union troops. Scott ordered General Irvin McDowell to advance on Confederate troops stationed at Manassas Junction, Virginia. McDowell attacked on July 21, and was initially successful, but the introduction of Confederate reinforcements resulted in a Southern victory and a chaotic retreat toward Washington by federal troops.</a:t>
            </a:r>
          </a:p>
        </p:txBody>
      </p:sp>
      <p:pic>
        <p:nvPicPr>
          <p:cNvPr id="4108" name="Picture 12" descr="manassas_print"/>
          <p:cNvPicPr>
            <a:picLocks noChangeAspect="1" noChangeArrowheads="1"/>
          </p:cNvPicPr>
          <p:nvPr/>
        </p:nvPicPr>
        <p:blipFill>
          <a:blip r:embed="rId2" cstate="print"/>
          <a:srcRect/>
          <a:stretch>
            <a:fillRect/>
          </a:stretch>
        </p:blipFill>
        <p:spPr bwMode="auto">
          <a:xfrm>
            <a:off x="228600" y="3124200"/>
            <a:ext cx="5257800" cy="3598863"/>
          </a:xfrm>
          <a:prstGeom prst="rect">
            <a:avLst/>
          </a:prstGeom>
          <a:noFill/>
        </p:spPr>
      </p:pic>
      <p:pic>
        <p:nvPicPr>
          <p:cNvPr id="4110" name="Picture 14" descr="general-mcdowell"/>
          <p:cNvPicPr>
            <a:picLocks noChangeAspect="1" noChangeArrowheads="1"/>
          </p:cNvPicPr>
          <p:nvPr/>
        </p:nvPicPr>
        <p:blipFill>
          <a:blip r:embed="rId3" cstate="print"/>
          <a:srcRect/>
          <a:stretch>
            <a:fillRect/>
          </a:stretch>
        </p:blipFill>
        <p:spPr bwMode="auto">
          <a:xfrm>
            <a:off x="6324600" y="4259263"/>
            <a:ext cx="2633663" cy="2598737"/>
          </a:xfrm>
          <a:prstGeom prst="rect">
            <a:avLst/>
          </a:prstGeom>
          <a:noFill/>
        </p:spPr>
      </p:pic>
      <p:pic>
        <p:nvPicPr>
          <p:cNvPr id="4114" name="Picture 18" descr="c1f2"/>
          <p:cNvPicPr>
            <a:picLocks noChangeAspect="1" noChangeArrowheads="1"/>
          </p:cNvPicPr>
          <p:nvPr/>
        </p:nvPicPr>
        <p:blipFill>
          <a:blip r:embed="rId4" cstate="print"/>
          <a:srcRect/>
          <a:stretch>
            <a:fillRect/>
          </a:stretch>
        </p:blipFill>
        <p:spPr bwMode="auto">
          <a:xfrm>
            <a:off x="5029200" y="3200400"/>
            <a:ext cx="1778000" cy="266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2284413"/>
            <a:ext cx="3216275" cy="641350"/>
          </a:xfrm>
          <a:prstGeom prst="rect">
            <a:avLst/>
          </a:prstGeom>
          <a:noFill/>
          <a:ln w="9525">
            <a:noFill/>
            <a:miter lim="800000"/>
            <a:headEnd/>
            <a:tailEnd/>
          </a:ln>
          <a:effectLst/>
        </p:spPr>
        <p:txBody>
          <a:bodyPr>
            <a:spAutoFit/>
          </a:bodyPr>
          <a:lstStyle/>
          <a:p>
            <a:endParaRPr lang="en-US"/>
          </a:p>
        </p:txBody>
      </p:sp>
      <p:sp>
        <p:nvSpPr>
          <p:cNvPr id="18435" name="Rectangle 3"/>
          <p:cNvSpPr>
            <a:spLocks noChangeArrowheads="1"/>
          </p:cNvSpPr>
          <p:nvPr/>
        </p:nvSpPr>
        <p:spPr bwMode="auto">
          <a:xfrm>
            <a:off x="0" y="0"/>
            <a:ext cx="9144000" cy="3505200"/>
          </a:xfrm>
          <a:prstGeom prst="rect">
            <a:avLst/>
          </a:prstGeom>
          <a:noFill/>
          <a:ln w="9525">
            <a:noFill/>
            <a:miter lim="800000"/>
            <a:headEnd/>
            <a:tailEnd/>
          </a:ln>
          <a:effectLst/>
        </p:spPr>
        <p:txBody>
          <a:bodyPr>
            <a:spAutoFit/>
          </a:bodyPr>
          <a:lstStyle/>
          <a:p>
            <a:r>
              <a:rPr lang="en-US" sz="3200">
                <a:latin typeface="Century Gothic" pitchFamily="34" charset="0"/>
              </a:rPr>
              <a:t>First Bull Run</a:t>
            </a:r>
          </a:p>
          <a:p>
            <a:r>
              <a:rPr lang="en-US" sz="3200">
                <a:latin typeface="Century Gothic" pitchFamily="34" charset="0"/>
              </a:rPr>
              <a:t>Manassas, Virginia</a:t>
            </a:r>
          </a:p>
          <a:p>
            <a:r>
              <a:rPr lang="en-US" sz="3200">
                <a:latin typeface="Century Gothic" pitchFamily="34" charset="0"/>
              </a:rPr>
              <a:t>Union Commander: General Irwin McDowell</a:t>
            </a:r>
          </a:p>
          <a:p>
            <a:r>
              <a:rPr lang="en-US" sz="3200">
                <a:latin typeface="Century Gothic" pitchFamily="34" charset="0"/>
              </a:rPr>
              <a:t>Confederate Commander:  General Joe Johnston July 21, 1861</a:t>
            </a:r>
          </a:p>
          <a:p>
            <a:r>
              <a:rPr lang="en-US" sz="3200">
                <a:latin typeface="Century Gothic" pitchFamily="34" charset="0"/>
              </a:rPr>
              <a:t>Casualties:  Union-2,446, Confederate-1,600</a:t>
            </a:r>
          </a:p>
          <a:p>
            <a:r>
              <a:rPr lang="en-US" sz="3200">
                <a:latin typeface="Century Gothic" pitchFamily="34" charset="0"/>
              </a:rPr>
              <a:t>Winner:  Confederate</a:t>
            </a:r>
          </a:p>
        </p:txBody>
      </p:sp>
      <p:sp>
        <p:nvSpPr>
          <p:cNvPr id="18438" name="Text Box 6"/>
          <p:cNvSpPr txBox="1">
            <a:spLocks noChangeArrowheads="1"/>
          </p:cNvSpPr>
          <p:nvPr/>
        </p:nvSpPr>
        <p:spPr bwMode="auto">
          <a:xfrm>
            <a:off x="1981200" y="5867400"/>
            <a:ext cx="4191000" cy="641350"/>
          </a:xfrm>
          <a:prstGeom prst="rect">
            <a:avLst/>
          </a:prstGeom>
          <a:noFill/>
          <a:ln w="9525">
            <a:noFill/>
            <a:miter lim="800000"/>
            <a:headEnd/>
            <a:tailEnd/>
          </a:ln>
          <a:effectLst/>
        </p:spPr>
        <p:txBody>
          <a:bodyPr>
            <a:spAutoFit/>
          </a:bodyPr>
          <a:lstStyle/>
          <a:p>
            <a:r>
              <a:rPr lang="en-US"/>
              <a:t>Stonewall Jackson</a:t>
            </a:r>
          </a:p>
        </p:txBody>
      </p:sp>
      <p:pic>
        <p:nvPicPr>
          <p:cNvPr id="18440" name="Picture 8" descr="stonewall_jackson_2"/>
          <p:cNvPicPr>
            <a:picLocks noChangeAspect="1" noChangeArrowheads="1"/>
          </p:cNvPicPr>
          <p:nvPr/>
        </p:nvPicPr>
        <p:blipFill>
          <a:blip r:embed="rId2" cstate="print"/>
          <a:srcRect/>
          <a:stretch>
            <a:fillRect/>
          </a:stretch>
        </p:blipFill>
        <p:spPr bwMode="auto">
          <a:xfrm>
            <a:off x="5562600" y="3048000"/>
            <a:ext cx="3021013"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635625"/>
          </a:xfrm>
          <a:prstGeom prst="rect">
            <a:avLst/>
          </a:prstGeom>
          <a:noFill/>
          <a:ln w="9525">
            <a:noFill/>
            <a:miter lim="800000"/>
            <a:headEnd/>
            <a:tailEnd/>
          </a:ln>
          <a:effectLst/>
        </p:spPr>
        <p:txBody>
          <a:bodyPr>
            <a:spAutoFit/>
          </a:bodyPr>
          <a:lstStyle/>
          <a:p>
            <a:r>
              <a:rPr lang="en-US" sz="4400"/>
              <a:t>Significance:</a:t>
            </a:r>
          </a:p>
          <a:p>
            <a:pPr>
              <a:buFontTx/>
              <a:buChar char="•"/>
            </a:pPr>
            <a:r>
              <a:rPr lang="en-US" sz="3200" b="1">
                <a:latin typeface="Century Gothic" pitchFamily="34" charset="0"/>
              </a:rPr>
              <a:t>First large battle</a:t>
            </a:r>
            <a:r>
              <a:rPr lang="en-US" sz="3200">
                <a:latin typeface="Century Gothic" pitchFamily="34" charset="0"/>
              </a:rPr>
              <a:t> of the war. </a:t>
            </a:r>
          </a:p>
          <a:p>
            <a:pPr>
              <a:buFontTx/>
              <a:buChar char="•"/>
            </a:pPr>
            <a:r>
              <a:rPr lang="en-US" sz="3200" b="1">
                <a:latin typeface="Century Gothic" pitchFamily="34" charset="0"/>
              </a:rPr>
              <a:t>Confederates routed</a:t>
            </a:r>
            <a:r>
              <a:rPr lang="en-US" sz="3200">
                <a:latin typeface="Century Gothic" pitchFamily="34" charset="0"/>
              </a:rPr>
              <a:t> an unprepared </a:t>
            </a:r>
            <a:r>
              <a:rPr lang="en-US" sz="3200" b="1">
                <a:latin typeface="Century Gothic" pitchFamily="34" charset="0"/>
              </a:rPr>
              <a:t>Union</a:t>
            </a:r>
            <a:r>
              <a:rPr lang="en-US" sz="3200">
                <a:latin typeface="Century Gothic" pitchFamily="34" charset="0"/>
              </a:rPr>
              <a:t> force.  </a:t>
            </a:r>
          </a:p>
          <a:p>
            <a:pPr>
              <a:buFontTx/>
              <a:buChar char="•"/>
            </a:pPr>
            <a:r>
              <a:rPr lang="en-US" sz="3200" b="1">
                <a:latin typeface="Century Gothic" pitchFamily="34" charset="0"/>
              </a:rPr>
              <a:t>Casualties shocked the North and South</a:t>
            </a:r>
            <a:r>
              <a:rPr lang="en-US" sz="3200">
                <a:latin typeface="Century Gothic" pitchFamily="34" charset="0"/>
              </a:rPr>
              <a:t>.</a:t>
            </a:r>
          </a:p>
          <a:p>
            <a:pPr>
              <a:buFontTx/>
              <a:buChar char="•"/>
            </a:pPr>
            <a:r>
              <a:rPr lang="en-US" sz="3200">
                <a:latin typeface="Century Gothic" pitchFamily="34" charset="0"/>
              </a:rPr>
              <a:t>They now believed </a:t>
            </a:r>
            <a:r>
              <a:rPr lang="en-US" sz="3200" b="1">
                <a:latin typeface="Century Gothic" pitchFamily="34" charset="0"/>
              </a:rPr>
              <a:t>the war would not be quick nor easy</a:t>
            </a:r>
            <a:r>
              <a:rPr lang="en-US" sz="3200">
                <a:latin typeface="Century Gothic" pitchFamily="34" charset="0"/>
              </a:rPr>
              <a:t>.</a:t>
            </a:r>
          </a:p>
          <a:p>
            <a:pPr>
              <a:buFontTx/>
              <a:buChar char="•"/>
            </a:pPr>
            <a:r>
              <a:rPr lang="en-US" sz="3200">
                <a:latin typeface="Century Gothic" pitchFamily="34" charset="0"/>
              </a:rPr>
              <a:t>During this battle, General Thomas J. Jackson earned the name, “Stonewall” by inspiring his troops to stand firm under the Union attack.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2667000" y="0"/>
            <a:ext cx="4191000" cy="83820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Shiloh</a:t>
            </a:r>
          </a:p>
        </p:txBody>
      </p:sp>
      <p:sp>
        <p:nvSpPr>
          <p:cNvPr id="27653" name="Text Box 5"/>
          <p:cNvSpPr txBox="1">
            <a:spLocks noChangeArrowheads="1"/>
          </p:cNvSpPr>
          <p:nvPr/>
        </p:nvSpPr>
        <p:spPr bwMode="auto">
          <a:xfrm>
            <a:off x="2651125" y="1446213"/>
            <a:ext cx="184150" cy="641350"/>
          </a:xfrm>
          <a:prstGeom prst="rect">
            <a:avLst/>
          </a:prstGeom>
          <a:noFill/>
          <a:ln w="9525">
            <a:noFill/>
            <a:miter lim="800000"/>
            <a:headEnd/>
            <a:tailEnd/>
          </a:ln>
          <a:effectLst/>
        </p:spPr>
        <p:txBody>
          <a:bodyPr wrap="none">
            <a:spAutoFit/>
          </a:bodyPr>
          <a:lstStyle/>
          <a:p>
            <a:endParaRPr lang="en-US"/>
          </a:p>
        </p:txBody>
      </p:sp>
      <p:sp>
        <p:nvSpPr>
          <p:cNvPr id="27655" name="Text Box 7"/>
          <p:cNvSpPr txBox="1">
            <a:spLocks noChangeArrowheads="1"/>
          </p:cNvSpPr>
          <p:nvPr/>
        </p:nvSpPr>
        <p:spPr bwMode="auto">
          <a:xfrm>
            <a:off x="0" y="990600"/>
            <a:ext cx="9144000" cy="6555641"/>
          </a:xfrm>
          <a:prstGeom prst="rect">
            <a:avLst/>
          </a:prstGeom>
          <a:noFill/>
          <a:ln w="9525">
            <a:noFill/>
            <a:miter lim="800000"/>
            <a:headEnd/>
            <a:tailEnd/>
          </a:ln>
          <a:effectLst/>
        </p:spPr>
        <p:txBody>
          <a:bodyPr>
            <a:spAutoFit/>
          </a:bodyPr>
          <a:lstStyle/>
          <a:p>
            <a:r>
              <a:rPr lang="en-US" sz="3200" dirty="0">
                <a:solidFill>
                  <a:srgbClr val="000000"/>
                </a:solidFill>
                <a:latin typeface="Times New Roman" pitchFamily="18" charset="0"/>
              </a:rPr>
              <a:t>Shiloh was a decisive and bloody </a:t>
            </a:r>
            <a:r>
              <a:rPr lang="en-US" sz="3200" dirty="0" smtClean="0">
                <a:solidFill>
                  <a:srgbClr val="000000"/>
                </a:solidFill>
                <a:latin typeface="Times New Roman" pitchFamily="18" charset="0"/>
              </a:rPr>
              <a:t>battle. </a:t>
            </a:r>
            <a:r>
              <a:rPr lang="en-US" sz="3200" dirty="0">
                <a:solidFill>
                  <a:srgbClr val="000000"/>
                </a:solidFill>
                <a:latin typeface="Times New Roman" pitchFamily="18" charset="0"/>
              </a:rPr>
              <a:t>The South needed a win to make up defeats in Kentucky and Tennessee. It also needed to stop the Union’s attack down the Mississippi Valley. Memphis and Vicksburg were now vulnerable, and after Corinth there was now doubt that those cities would be the next targets.</a:t>
            </a:r>
          </a:p>
          <a:p>
            <a:r>
              <a:rPr lang="en-US" sz="3200" dirty="0">
                <a:solidFill>
                  <a:srgbClr val="000000"/>
                </a:solidFill>
                <a:latin typeface="Times New Roman" pitchFamily="18" charset="0"/>
              </a:rPr>
              <a:t>Johnston and Beauregard made a surprise attack while the Union rested.  Grant and his men lost their over-confidence after this near defeat. They now knew that this war was going to be, in the words of a Union Soldier, "A very bloody affair."</a:t>
            </a:r>
          </a:p>
          <a:p>
            <a:endParaRPr lang="en-US" sz="3200" dirty="0">
              <a:solidFill>
                <a:srgbClr val="000000"/>
              </a:solidFill>
              <a:latin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66675"/>
            <a:ext cx="8001000" cy="6791325"/>
          </a:xfrm>
          <a:prstGeom prst="rect">
            <a:avLst/>
          </a:prstGeom>
          <a:noFill/>
          <a:ln w="9525">
            <a:noFill/>
            <a:miter lim="800000"/>
            <a:headEnd/>
            <a:tailEnd/>
          </a:ln>
          <a:effectLst/>
        </p:spPr>
        <p:txBody>
          <a:bodyPr>
            <a:spAutoFit/>
          </a:bodyPr>
          <a:lstStyle/>
          <a:p>
            <a:r>
              <a:rPr lang="en-US" sz="4400"/>
              <a:t>Shiloh, Tennessee</a:t>
            </a:r>
          </a:p>
          <a:p>
            <a:r>
              <a:rPr lang="en-US" sz="4400"/>
              <a:t>Union Commander: </a:t>
            </a:r>
          </a:p>
          <a:p>
            <a:r>
              <a:rPr lang="en-US" sz="4400"/>
              <a:t>General Ulysses Grant</a:t>
            </a:r>
          </a:p>
          <a:p>
            <a:r>
              <a:rPr lang="en-US" sz="4400"/>
              <a:t>Confederate: </a:t>
            </a:r>
          </a:p>
          <a:p>
            <a:r>
              <a:rPr lang="en-US" sz="4400"/>
              <a:t>General Albert Sydney Johnston</a:t>
            </a:r>
          </a:p>
          <a:p>
            <a:r>
              <a:rPr lang="en-US" sz="4400"/>
              <a:t>April 6-7, 1862</a:t>
            </a:r>
          </a:p>
          <a:p>
            <a:r>
              <a:rPr lang="en-US" sz="4400"/>
              <a:t>Casualties: </a:t>
            </a:r>
          </a:p>
          <a:p>
            <a:r>
              <a:rPr lang="en-US" sz="4400"/>
              <a:t>Union-13,047 </a:t>
            </a:r>
          </a:p>
          <a:p>
            <a:r>
              <a:rPr lang="en-US" sz="4400"/>
              <a:t>Confederate-10,694</a:t>
            </a:r>
          </a:p>
          <a:p>
            <a:r>
              <a:rPr lang="en-US" sz="4400"/>
              <a:t>Winner:  Union </a:t>
            </a:r>
          </a:p>
        </p:txBody>
      </p:sp>
      <p:pic>
        <p:nvPicPr>
          <p:cNvPr id="28680" name="Picture 8" descr="2005-512"/>
          <p:cNvPicPr>
            <a:picLocks noChangeAspect="1" noChangeArrowheads="1"/>
          </p:cNvPicPr>
          <p:nvPr/>
        </p:nvPicPr>
        <p:blipFill>
          <a:blip r:embed="rId2" cstate="print"/>
          <a:srcRect/>
          <a:stretch>
            <a:fillRect/>
          </a:stretch>
        </p:blipFill>
        <p:spPr bwMode="auto">
          <a:xfrm>
            <a:off x="6400800" y="3429000"/>
            <a:ext cx="2533650" cy="3286125"/>
          </a:xfrm>
          <a:prstGeom prst="rect">
            <a:avLst/>
          </a:prstGeom>
          <a:noFill/>
        </p:spPr>
      </p:pic>
      <p:pic>
        <p:nvPicPr>
          <p:cNvPr id="28682" name="Picture 10" descr="p296"/>
          <p:cNvPicPr>
            <a:picLocks noChangeAspect="1" noChangeArrowheads="1"/>
          </p:cNvPicPr>
          <p:nvPr/>
        </p:nvPicPr>
        <p:blipFill>
          <a:blip r:embed="rId3" cstate="print"/>
          <a:srcRect/>
          <a:stretch>
            <a:fillRect/>
          </a:stretch>
        </p:blipFill>
        <p:spPr bwMode="auto">
          <a:xfrm>
            <a:off x="6477000" y="0"/>
            <a:ext cx="2562225"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1232</TotalTime>
  <Words>1355</Words>
  <Application>Microsoft Office PowerPoint</Application>
  <PresentationFormat>On-screen Show (4:3)</PresentationFormat>
  <Paragraphs>139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WCSD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bmcgoldrick</cp:lastModifiedBy>
  <cp:revision>91</cp:revision>
  <dcterms:created xsi:type="dcterms:W3CDTF">2003-02-13T21:25:21Z</dcterms:created>
  <dcterms:modified xsi:type="dcterms:W3CDTF">2015-04-29T12:52:01Z</dcterms:modified>
</cp:coreProperties>
</file>